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sldIdLst>
    <p:sldId id="258" r:id="rId3"/>
    <p:sldId id="264" r:id="rId4"/>
    <p:sldId id="259" r:id="rId5"/>
    <p:sldId id="256" r:id="rId6"/>
    <p:sldId id="265" r:id="rId7"/>
    <p:sldId id="312" r:id="rId8"/>
    <p:sldId id="266" r:id="rId9"/>
    <p:sldId id="302" r:id="rId10"/>
    <p:sldId id="267" r:id="rId11"/>
    <p:sldId id="313" r:id="rId12"/>
    <p:sldId id="268" r:id="rId13"/>
    <p:sldId id="260" r:id="rId14"/>
    <p:sldId id="303" r:id="rId15"/>
    <p:sldId id="269" r:id="rId16"/>
    <p:sldId id="304" r:id="rId17"/>
    <p:sldId id="270" r:id="rId18"/>
    <p:sldId id="314" r:id="rId19"/>
    <p:sldId id="280" r:id="rId20"/>
    <p:sldId id="315" r:id="rId21"/>
    <p:sldId id="263" r:id="rId22"/>
    <p:sldId id="275" r:id="rId23"/>
    <p:sldId id="305" r:id="rId24"/>
    <p:sldId id="276" r:id="rId25"/>
    <p:sldId id="282" r:id="rId26"/>
    <p:sldId id="306" r:id="rId27"/>
    <p:sldId id="274" r:id="rId28"/>
    <p:sldId id="307" r:id="rId29"/>
    <p:sldId id="277" r:id="rId30"/>
    <p:sldId id="261" r:id="rId31"/>
    <p:sldId id="281" r:id="rId32"/>
    <p:sldId id="292" r:id="rId33"/>
    <p:sldId id="308" r:id="rId34"/>
    <p:sldId id="290" r:id="rId35"/>
    <p:sldId id="309" r:id="rId36"/>
    <p:sldId id="289" r:id="rId37"/>
    <p:sldId id="310" r:id="rId38"/>
    <p:sldId id="284" r:id="rId39"/>
    <p:sldId id="311" r:id="rId40"/>
    <p:sldId id="283" r:id="rId41"/>
    <p:sldId id="293" r:id="rId42"/>
    <p:sldId id="294" r:id="rId43"/>
    <p:sldId id="295" r:id="rId44"/>
    <p:sldId id="298" r:id="rId45"/>
    <p:sldId id="299" r:id="rId46"/>
    <p:sldId id="300" r:id="rId47"/>
    <p:sldId id="301" r:id="rId48"/>
    <p:sldId id="285" r:id="rId49"/>
    <p:sldId id="262" r:id="rId50"/>
    <p:sldId id="28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Heathcote" initials="BH" lastIdx="2" clrIdx="0">
    <p:extLst>
      <p:ext uri="{19B8F6BF-5375-455C-9EA6-DF929625EA0E}">
        <p15:presenceInfo xmlns:p15="http://schemas.microsoft.com/office/powerpoint/2012/main" userId="378e7fc0b98297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54" d="100"/>
          <a:sy n="54" d="100"/>
        </p:scale>
        <p:origin x="8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7B899-0284-4890-9E07-1034A4B95E11}" type="doc">
      <dgm:prSet loTypeId="urn:microsoft.com/office/officeart/2005/8/layout/hProcess11" loCatId="process" qsTypeId="urn:microsoft.com/office/officeart/2005/8/quickstyle/simple1" qsCatId="simple" csTypeId="urn:microsoft.com/office/officeart/2005/8/colors/accent1_2" csCatId="accent1" phldr="1"/>
      <dgm:spPr/>
    </dgm:pt>
    <dgm:pt modelId="{09F90888-F13F-4C41-96DF-2D523608B0BF}">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Poor behaviour in class</a:t>
          </a:r>
        </a:p>
      </dgm:t>
    </dgm:pt>
    <dgm:pt modelId="{A437F013-4710-4395-A576-0DA6E4311907}" type="parTrans" cxnId="{2F6DB38A-46D6-4AC1-8DD8-FAF358BB05DF}">
      <dgm:prSet/>
      <dgm:spPr/>
      <dgm:t>
        <a:bodyPr/>
        <a:lstStyle/>
        <a:p>
          <a:endParaRPr lang="en-GB"/>
        </a:p>
      </dgm:t>
    </dgm:pt>
    <dgm:pt modelId="{07AA5662-045D-44E2-B9E9-FD235A93B385}" type="sibTrans" cxnId="{2F6DB38A-46D6-4AC1-8DD8-FAF358BB05DF}">
      <dgm:prSet/>
      <dgm:spPr/>
      <dgm:t>
        <a:bodyPr/>
        <a:lstStyle/>
        <a:p>
          <a:endParaRPr lang="en-GB"/>
        </a:p>
      </dgm:t>
    </dgm:pt>
    <dgm:pt modelId="{614F891C-E922-4DE7-B12D-C522F2F30993}">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Setting off the fire alarm</a:t>
          </a:r>
        </a:p>
      </dgm:t>
    </dgm:pt>
    <dgm:pt modelId="{72465078-EEC3-4694-8C6C-24061B3F0643}" type="parTrans" cxnId="{7DEAAC28-D5F3-4816-A39C-3E9697F22D56}">
      <dgm:prSet/>
      <dgm:spPr/>
      <dgm:t>
        <a:bodyPr/>
        <a:lstStyle/>
        <a:p>
          <a:endParaRPr lang="en-GB"/>
        </a:p>
      </dgm:t>
    </dgm:pt>
    <dgm:pt modelId="{B5E9A69C-A72E-4F63-8819-C088179F9A36}" type="sibTrans" cxnId="{7DEAAC28-D5F3-4816-A39C-3E9697F22D56}">
      <dgm:prSet/>
      <dgm:spPr/>
      <dgm:t>
        <a:bodyPr/>
        <a:lstStyle/>
        <a:p>
          <a:endParaRPr lang="en-GB"/>
        </a:p>
      </dgm:t>
    </dgm:pt>
    <dgm:pt modelId="{9ADE51DA-4419-485D-BCAC-C20AEEA33E15}">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Meeting the football scout</a:t>
          </a:r>
        </a:p>
      </dgm:t>
    </dgm:pt>
    <dgm:pt modelId="{91887A8F-32EE-4AE4-81A5-4760C100DF7E}" type="parTrans" cxnId="{7156CD6A-A2BE-4723-8F23-B7E20D56B9F6}">
      <dgm:prSet/>
      <dgm:spPr/>
      <dgm:t>
        <a:bodyPr/>
        <a:lstStyle/>
        <a:p>
          <a:endParaRPr lang="en-GB"/>
        </a:p>
      </dgm:t>
    </dgm:pt>
    <dgm:pt modelId="{DE9976C0-F44D-4272-871A-BBD605E3EF74}" type="sibTrans" cxnId="{7156CD6A-A2BE-4723-8F23-B7E20D56B9F6}">
      <dgm:prSet/>
      <dgm:spPr/>
      <dgm:t>
        <a:bodyPr/>
        <a:lstStyle/>
        <a:p>
          <a:endParaRPr lang="en-GB"/>
        </a:p>
      </dgm:t>
    </dgm:pt>
    <dgm:pt modelId="{D095D839-DA3D-4DF0-A20D-679698EA3D89}" type="pres">
      <dgm:prSet presAssocID="{2E27B899-0284-4890-9E07-1034A4B95E11}" presName="Name0" presStyleCnt="0">
        <dgm:presLayoutVars>
          <dgm:dir/>
          <dgm:resizeHandles val="exact"/>
        </dgm:presLayoutVars>
      </dgm:prSet>
      <dgm:spPr/>
    </dgm:pt>
    <dgm:pt modelId="{DC036537-C8A8-4678-B2A9-8D5F655A1DB6}" type="pres">
      <dgm:prSet presAssocID="{2E27B899-0284-4890-9E07-1034A4B95E11}" presName="arrow" presStyleLbl="bgShp" presStyleIdx="0" presStyleCnt="1" custScaleY="37500"/>
      <dgm:spPr/>
    </dgm:pt>
    <dgm:pt modelId="{123F5CBE-1843-43DC-82CB-818E5B5684D8}" type="pres">
      <dgm:prSet presAssocID="{2E27B899-0284-4890-9E07-1034A4B95E11}" presName="points" presStyleCnt="0"/>
      <dgm:spPr/>
    </dgm:pt>
    <dgm:pt modelId="{ADE69472-901E-4EDE-846E-719C9AA7F265}" type="pres">
      <dgm:prSet presAssocID="{09F90888-F13F-4C41-96DF-2D523608B0BF}" presName="compositeA" presStyleCnt="0"/>
      <dgm:spPr/>
    </dgm:pt>
    <dgm:pt modelId="{DB47C6ED-C174-492B-96A4-F8DCB6E2AACC}" type="pres">
      <dgm:prSet presAssocID="{09F90888-F13F-4C41-96DF-2D523608B0BF}" presName="textA" presStyleLbl="revTx" presStyleIdx="0" presStyleCnt="3">
        <dgm:presLayoutVars>
          <dgm:bulletEnabled val="1"/>
        </dgm:presLayoutVars>
      </dgm:prSet>
      <dgm:spPr/>
      <dgm:t>
        <a:bodyPr/>
        <a:lstStyle/>
        <a:p>
          <a:endParaRPr lang="en-US"/>
        </a:p>
      </dgm:t>
    </dgm:pt>
    <dgm:pt modelId="{F9E73867-028E-4DE5-9F12-37F5E73980BA}" type="pres">
      <dgm:prSet presAssocID="{09F90888-F13F-4C41-96DF-2D523608B0BF}" presName="circleA" presStyleLbl="node1" presStyleIdx="0" presStyleCnt="3"/>
      <dgm:spPr/>
    </dgm:pt>
    <dgm:pt modelId="{4BD90263-E5DD-469A-9E81-9C60BB573620}" type="pres">
      <dgm:prSet presAssocID="{09F90888-F13F-4C41-96DF-2D523608B0BF}" presName="spaceA" presStyleCnt="0"/>
      <dgm:spPr/>
    </dgm:pt>
    <dgm:pt modelId="{F18974E9-1A5A-40CF-A464-3786183E14A8}" type="pres">
      <dgm:prSet presAssocID="{07AA5662-045D-44E2-B9E9-FD235A93B385}" presName="space" presStyleCnt="0"/>
      <dgm:spPr/>
    </dgm:pt>
    <dgm:pt modelId="{8F4EE314-6DFD-4F8F-8414-19116641C25E}" type="pres">
      <dgm:prSet presAssocID="{614F891C-E922-4DE7-B12D-C522F2F30993}" presName="compositeB" presStyleCnt="0"/>
      <dgm:spPr/>
    </dgm:pt>
    <dgm:pt modelId="{71EE3A8C-A26A-485F-ADEE-915B012C4EBE}" type="pres">
      <dgm:prSet presAssocID="{614F891C-E922-4DE7-B12D-C522F2F30993}" presName="textB" presStyleLbl="revTx" presStyleIdx="1" presStyleCnt="3">
        <dgm:presLayoutVars>
          <dgm:bulletEnabled val="1"/>
        </dgm:presLayoutVars>
      </dgm:prSet>
      <dgm:spPr/>
      <dgm:t>
        <a:bodyPr/>
        <a:lstStyle/>
        <a:p>
          <a:endParaRPr lang="en-US"/>
        </a:p>
      </dgm:t>
    </dgm:pt>
    <dgm:pt modelId="{BF86B956-3A49-4DF8-ADA3-A83CD30DC68F}" type="pres">
      <dgm:prSet presAssocID="{614F891C-E922-4DE7-B12D-C522F2F30993}" presName="circleB" presStyleLbl="node1" presStyleIdx="1" presStyleCnt="3"/>
      <dgm:spPr/>
    </dgm:pt>
    <dgm:pt modelId="{3320FB40-AABD-4A9A-9B98-F50C15E05B06}" type="pres">
      <dgm:prSet presAssocID="{614F891C-E922-4DE7-B12D-C522F2F30993}" presName="spaceB" presStyleCnt="0"/>
      <dgm:spPr/>
    </dgm:pt>
    <dgm:pt modelId="{7C8A3D9C-0B50-4A66-9FC6-734F0A173A18}" type="pres">
      <dgm:prSet presAssocID="{B5E9A69C-A72E-4F63-8819-C088179F9A36}" presName="space" presStyleCnt="0"/>
      <dgm:spPr/>
    </dgm:pt>
    <dgm:pt modelId="{99B36CBF-AC8F-47F1-B8E9-98FDA73FA287}" type="pres">
      <dgm:prSet presAssocID="{9ADE51DA-4419-485D-BCAC-C20AEEA33E15}" presName="compositeA" presStyleCnt="0"/>
      <dgm:spPr/>
    </dgm:pt>
    <dgm:pt modelId="{D2174E4E-A0B9-4A61-BA4A-8B30E3BB96B7}" type="pres">
      <dgm:prSet presAssocID="{9ADE51DA-4419-485D-BCAC-C20AEEA33E15}" presName="textA" presStyleLbl="revTx" presStyleIdx="2" presStyleCnt="3">
        <dgm:presLayoutVars>
          <dgm:bulletEnabled val="1"/>
        </dgm:presLayoutVars>
      </dgm:prSet>
      <dgm:spPr/>
      <dgm:t>
        <a:bodyPr/>
        <a:lstStyle/>
        <a:p>
          <a:endParaRPr lang="en-US"/>
        </a:p>
      </dgm:t>
    </dgm:pt>
    <dgm:pt modelId="{2823DCD9-7684-407F-9320-C3CC3760235A}" type="pres">
      <dgm:prSet presAssocID="{9ADE51DA-4419-485D-BCAC-C20AEEA33E15}" presName="circleA" presStyleLbl="node1" presStyleIdx="2" presStyleCnt="3"/>
      <dgm:spPr/>
    </dgm:pt>
    <dgm:pt modelId="{9787B6A9-B3C3-4281-B4DD-8904E88D382C}" type="pres">
      <dgm:prSet presAssocID="{9ADE51DA-4419-485D-BCAC-C20AEEA33E15}" presName="spaceA" presStyleCnt="0"/>
      <dgm:spPr/>
    </dgm:pt>
  </dgm:ptLst>
  <dgm:cxnLst>
    <dgm:cxn modelId="{71EC38F4-025B-49E2-A8D1-44C5D218464A}" type="presOf" srcId="{2E27B899-0284-4890-9E07-1034A4B95E11}" destId="{D095D839-DA3D-4DF0-A20D-679698EA3D89}" srcOrd="0" destOrd="0" presId="urn:microsoft.com/office/officeart/2005/8/layout/hProcess11"/>
    <dgm:cxn modelId="{2F6DB38A-46D6-4AC1-8DD8-FAF358BB05DF}" srcId="{2E27B899-0284-4890-9E07-1034A4B95E11}" destId="{09F90888-F13F-4C41-96DF-2D523608B0BF}" srcOrd="0" destOrd="0" parTransId="{A437F013-4710-4395-A576-0DA6E4311907}" sibTransId="{07AA5662-045D-44E2-B9E9-FD235A93B385}"/>
    <dgm:cxn modelId="{7DEAAC28-D5F3-4816-A39C-3E9697F22D56}" srcId="{2E27B899-0284-4890-9E07-1034A4B95E11}" destId="{614F891C-E922-4DE7-B12D-C522F2F30993}" srcOrd="1" destOrd="0" parTransId="{72465078-EEC3-4694-8C6C-24061B3F0643}" sibTransId="{B5E9A69C-A72E-4F63-8819-C088179F9A36}"/>
    <dgm:cxn modelId="{58491E17-4E2E-4D81-888A-71D9634E1C84}" type="presOf" srcId="{09F90888-F13F-4C41-96DF-2D523608B0BF}" destId="{DB47C6ED-C174-492B-96A4-F8DCB6E2AACC}" srcOrd="0" destOrd="0" presId="urn:microsoft.com/office/officeart/2005/8/layout/hProcess11"/>
    <dgm:cxn modelId="{B106636D-7B1F-4196-980D-FD43CE0D06A4}" type="presOf" srcId="{9ADE51DA-4419-485D-BCAC-C20AEEA33E15}" destId="{D2174E4E-A0B9-4A61-BA4A-8B30E3BB96B7}" srcOrd="0" destOrd="0" presId="urn:microsoft.com/office/officeart/2005/8/layout/hProcess11"/>
    <dgm:cxn modelId="{948CEC61-2A33-4B68-A245-A1669DDDCA53}" type="presOf" srcId="{614F891C-E922-4DE7-B12D-C522F2F30993}" destId="{71EE3A8C-A26A-485F-ADEE-915B012C4EBE}" srcOrd="0" destOrd="0" presId="urn:microsoft.com/office/officeart/2005/8/layout/hProcess11"/>
    <dgm:cxn modelId="{7156CD6A-A2BE-4723-8F23-B7E20D56B9F6}" srcId="{2E27B899-0284-4890-9E07-1034A4B95E11}" destId="{9ADE51DA-4419-485D-BCAC-C20AEEA33E15}" srcOrd="2" destOrd="0" parTransId="{91887A8F-32EE-4AE4-81A5-4760C100DF7E}" sibTransId="{DE9976C0-F44D-4272-871A-BBD605E3EF74}"/>
    <dgm:cxn modelId="{8967101D-F5DD-4CF1-B320-F9F3A7394CBA}" type="presParOf" srcId="{D095D839-DA3D-4DF0-A20D-679698EA3D89}" destId="{DC036537-C8A8-4678-B2A9-8D5F655A1DB6}" srcOrd="0" destOrd="0" presId="urn:microsoft.com/office/officeart/2005/8/layout/hProcess11"/>
    <dgm:cxn modelId="{2C95E151-3D31-4C55-A241-890C4EF22F0D}" type="presParOf" srcId="{D095D839-DA3D-4DF0-A20D-679698EA3D89}" destId="{123F5CBE-1843-43DC-82CB-818E5B5684D8}" srcOrd="1" destOrd="0" presId="urn:microsoft.com/office/officeart/2005/8/layout/hProcess11"/>
    <dgm:cxn modelId="{D6E93BA9-3125-4529-8FC1-A4285064C24D}" type="presParOf" srcId="{123F5CBE-1843-43DC-82CB-818E5B5684D8}" destId="{ADE69472-901E-4EDE-846E-719C9AA7F265}" srcOrd="0" destOrd="0" presId="urn:microsoft.com/office/officeart/2005/8/layout/hProcess11"/>
    <dgm:cxn modelId="{12946DC7-5815-477D-95F7-A9A2919B34FF}" type="presParOf" srcId="{ADE69472-901E-4EDE-846E-719C9AA7F265}" destId="{DB47C6ED-C174-492B-96A4-F8DCB6E2AACC}" srcOrd="0" destOrd="0" presId="urn:microsoft.com/office/officeart/2005/8/layout/hProcess11"/>
    <dgm:cxn modelId="{93ABCCB9-B2A2-4F96-8756-97E6667CF9B1}" type="presParOf" srcId="{ADE69472-901E-4EDE-846E-719C9AA7F265}" destId="{F9E73867-028E-4DE5-9F12-37F5E73980BA}" srcOrd="1" destOrd="0" presId="urn:microsoft.com/office/officeart/2005/8/layout/hProcess11"/>
    <dgm:cxn modelId="{987A9472-F6BE-4B7F-A382-071BD6E08BA9}" type="presParOf" srcId="{ADE69472-901E-4EDE-846E-719C9AA7F265}" destId="{4BD90263-E5DD-469A-9E81-9C60BB573620}" srcOrd="2" destOrd="0" presId="urn:microsoft.com/office/officeart/2005/8/layout/hProcess11"/>
    <dgm:cxn modelId="{2E5CC635-BD2E-4F16-BCB8-C8105230F687}" type="presParOf" srcId="{123F5CBE-1843-43DC-82CB-818E5B5684D8}" destId="{F18974E9-1A5A-40CF-A464-3786183E14A8}" srcOrd="1" destOrd="0" presId="urn:microsoft.com/office/officeart/2005/8/layout/hProcess11"/>
    <dgm:cxn modelId="{70702642-F205-4CA9-80C1-4C4ACEE17A02}" type="presParOf" srcId="{123F5CBE-1843-43DC-82CB-818E5B5684D8}" destId="{8F4EE314-6DFD-4F8F-8414-19116641C25E}" srcOrd="2" destOrd="0" presId="urn:microsoft.com/office/officeart/2005/8/layout/hProcess11"/>
    <dgm:cxn modelId="{EDA1BC2D-592C-42E4-BAF5-9D850226135F}" type="presParOf" srcId="{8F4EE314-6DFD-4F8F-8414-19116641C25E}" destId="{71EE3A8C-A26A-485F-ADEE-915B012C4EBE}" srcOrd="0" destOrd="0" presId="urn:microsoft.com/office/officeart/2005/8/layout/hProcess11"/>
    <dgm:cxn modelId="{2CD620D7-CD3B-4CF9-991B-A569AC0812FB}" type="presParOf" srcId="{8F4EE314-6DFD-4F8F-8414-19116641C25E}" destId="{BF86B956-3A49-4DF8-ADA3-A83CD30DC68F}" srcOrd="1" destOrd="0" presId="urn:microsoft.com/office/officeart/2005/8/layout/hProcess11"/>
    <dgm:cxn modelId="{A6D2E61D-F459-4BEB-8C19-C974E63D5B94}" type="presParOf" srcId="{8F4EE314-6DFD-4F8F-8414-19116641C25E}" destId="{3320FB40-AABD-4A9A-9B98-F50C15E05B06}" srcOrd="2" destOrd="0" presId="urn:microsoft.com/office/officeart/2005/8/layout/hProcess11"/>
    <dgm:cxn modelId="{477060B5-8FDA-42FA-A62C-B99C000B486C}" type="presParOf" srcId="{123F5CBE-1843-43DC-82CB-818E5B5684D8}" destId="{7C8A3D9C-0B50-4A66-9FC6-734F0A173A18}" srcOrd="3" destOrd="0" presId="urn:microsoft.com/office/officeart/2005/8/layout/hProcess11"/>
    <dgm:cxn modelId="{DA5897EC-C51B-4E43-9532-C7BCC8999B59}" type="presParOf" srcId="{123F5CBE-1843-43DC-82CB-818E5B5684D8}" destId="{99B36CBF-AC8F-47F1-B8E9-98FDA73FA287}" srcOrd="4" destOrd="0" presId="urn:microsoft.com/office/officeart/2005/8/layout/hProcess11"/>
    <dgm:cxn modelId="{3745F24A-96CE-4C94-B78C-A6CB41693729}" type="presParOf" srcId="{99B36CBF-AC8F-47F1-B8E9-98FDA73FA287}" destId="{D2174E4E-A0B9-4A61-BA4A-8B30E3BB96B7}" srcOrd="0" destOrd="0" presId="urn:microsoft.com/office/officeart/2005/8/layout/hProcess11"/>
    <dgm:cxn modelId="{53B0AD0A-5FB8-41EA-98EF-2E9F13FD3130}" type="presParOf" srcId="{99B36CBF-AC8F-47F1-B8E9-98FDA73FA287}" destId="{2823DCD9-7684-407F-9320-C3CC3760235A}" srcOrd="1" destOrd="0" presId="urn:microsoft.com/office/officeart/2005/8/layout/hProcess11"/>
    <dgm:cxn modelId="{F74DDDF2-7BA8-41B1-9C45-E4716DE641F6}" type="presParOf" srcId="{99B36CBF-AC8F-47F1-B8E9-98FDA73FA287}" destId="{9787B6A9-B3C3-4281-B4DD-8904E88D382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7B899-0284-4890-9E07-1034A4B95E11}" type="doc">
      <dgm:prSet loTypeId="urn:microsoft.com/office/officeart/2005/8/layout/hProcess11" loCatId="process" qsTypeId="urn:microsoft.com/office/officeart/2005/8/quickstyle/simple1" qsCatId="simple" csTypeId="urn:microsoft.com/office/officeart/2005/8/colors/accent1_2" csCatId="accent1" phldr="1"/>
      <dgm:spPr/>
    </dgm:pt>
    <dgm:pt modelId="{09F90888-F13F-4C41-96DF-2D523608B0BF}">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Poor behaviour in class</a:t>
          </a:r>
        </a:p>
      </dgm:t>
    </dgm:pt>
    <dgm:pt modelId="{A437F013-4710-4395-A576-0DA6E4311907}" type="parTrans" cxnId="{2F6DB38A-46D6-4AC1-8DD8-FAF358BB05DF}">
      <dgm:prSet/>
      <dgm:spPr/>
      <dgm:t>
        <a:bodyPr/>
        <a:lstStyle/>
        <a:p>
          <a:endParaRPr lang="en-GB"/>
        </a:p>
      </dgm:t>
    </dgm:pt>
    <dgm:pt modelId="{07AA5662-045D-44E2-B9E9-FD235A93B385}" type="sibTrans" cxnId="{2F6DB38A-46D6-4AC1-8DD8-FAF358BB05DF}">
      <dgm:prSet/>
      <dgm:spPr/>
      <dgm:t>
        <a:bodyPr/>
        <a:lstStyle/>
        <a:p>
          <a:endParaRPr lang="en-GB"/>
        </a:p>
      </dgm:t>
    </dgm:pt>
    <dgm:pt modelId="{614F891C-E922-4DE7-B12D-C522F2F30993}">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Setting off the fire alarm</a:t>
          </a:r>
        </a:p>
      </dgm:t>
    </dgm:pt>
    <dgm:pt modelId="{72465078-EEC3-4694-8C6C-24061B3F0643}" type="parTrans" cxnId="{7DEAAC28-D5F3-4816-A39C-3E9697F22D56}">
      <dgm:prSet/>
      <dgm:spPr/>
      <dgm:t>
        <a:bodyPr/>
        <a:lstStyle/>
        <a:p>
          <a:endParaRPr lang="en-GB"/>
        </a:p>
      </dgm:t>
    </dgm:pt>
    <dgm:pt modelId="{B5E9A69C-A72E-4F63-8819-C088179F9A36}" type="sibTrans" cxnId="{7DEAAC28-D5F3-4816-A39C-3E9697F22D56}">
      <dgm:prSet/>
      <dgm:spPr/>
      <dgm:t>
        <a:bodyPr/>
        <a:lstStyle/>
        <a:p>
          <a:endParaRPr lang="en-GB"/>
        </a:p>
      </dgm:t>
    </dgm:pt>
    <dgm:pt modelId="{9ADE51DA-4419-485D-BCAC-C20AEEA33E15}">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Meeting the football scout</a:t>
          </a:r>
        </a:p>
      </dgm:t>
    </dgm:pt>
    <dgm:pt modelId="{91887A8F-32EE-4AE4-81A5-4760C100DF7E}" type="parTrans" cxnId="{7156CD6A-A2BE-4723-8F23-B7E20D56B9F6}">
      <dgm:prSet/>
      <dgm:spPr/>
      <dgm:t>
        <a:bodyPr/>
        <a:lstStyle/>
        <a:p>
          <a:endParaRPr lang="en-GB"/>
        </a:p>
      </dgm:t>
    </dgm:pt>
    <dgm:pt modelId="{DE9976C0-F44D-4272-871A-BBD605E3EF74}" type="sibTrans" cxnId="{7156CD6A-A2BE-4723-8F23-B7E20D56B9F6}">
      <dgm:prSet/>
      <dgm:spPr/>
      <dgm:t>
        <a:bodyPr/>
        <a:lstStyle/>
        <a:p>
          <a:endParaRPr lang="en-GB"/>
        </a:p>
      </dgm:t>
    </dgm:pt>
    <dgm:pt modelId="{D095D839-DA3D-4DF0-A20D-679698EA3D89}" type="pres">
      <dgm:prSet presAssocID="{2E27B899-0284-4890-9E07-1034A4B95E11}" presName="Name0" presStyleCnt="0">
        <dgm:presLayoutVars>
          <dgm:dir/>
          <dgm:resizeHandles val="exact"/>
        </dgm:presLayoutVars>
      </dgm:prSet>
      <dgm:spPr/>
    </dgm:pt>
    <dgm:pt modelId="{DC036537-C8A8-4678-B2A9-8D5F655A1DB6}" type="pres">
      <dgm:prSet presAssocID="{2E27B899-0284-4890-9E07-1034A4B95E11}" presName="arrow" presStyleLbl="bgShp" presStyleIdx="0" presStyleCnt="1" custScaleY="37500"/>
      <dgm:spPr/>
    </dgm:pt>
    <dgm:pt modelId="{123F5CBE-1843-43DC-82CB-818E5B5684D8}" type="pres">
      <dgm:prSet presAssocID="{2E27B899-0284-4890-9E07-1034A4B95E11}" presName="points" presStyleCnt="0"/>
      <dgm:spPr/>
    </dgm:pt>
    <dgm:pt modelId="{ADE69472-901E-4EDE-846E-719C9AA7F265}" type="pres">
      <dgm:prSet presAssocID="{09F90888-F13F-4C41-96DF-2D523608B0BF}" presName="compositeA" presStyleCnt="0"/>
      <dgm:spPr/>
    </dgm:pt>
    <dgm:pt modelId="{DB47C6ED-C174-492B-96A4-F8DCB6E2AACC}" type="pres">
      <dgm:prSet presAssocID="{09F90888-F13F-4C41-96DF-2D523608B0BF}" presName="textA" presStyleLbl="revTx" presStyleIdx="0" presStyleCnt="3">
        <dgm:presLayoutVars>
          <dgm:bulletEnabled val="1"/>
        </dgm:presLayoutVars>
      </dgm:prSet>
      <dgm:spPr/>
      <dgm:t>
        <a:bodyPr/>
        <a:lstStyle/>
        <a:p>
          <a:endParaRPr lang="en-US"/>
        </a:p>
      </dgm:t>
    </dgm:pt>
    <dgm:pt modelId="{F9E73867-028E-4DE5-9F12-37F5E73980BA}" type="pres">
      <dgm:prSet presAssocID="{09F90888-F13F-4C41-96DF-2D523608B0BF}" presName="circleA" presStyleLbl="node1" presStyleIdx="0" presStyleCnt="3"/>
      <dgm:spPr/>
    </dgm:pt>
    <dgm:pt modelId="{4BD90263-E5DD-469A-9E81-9C60BB573620}" type="pres">
      <dgm:prSet presAssocID="{09F90888-F13F-4C41-96DF-2D523608B0BF}" presName="spaceA" presStyleCnt="0"/>
      <dgm:spPr/>
    </dgm:pt>
    <dgm:pt modelId="{F18974E9-1A5A-40CF-A464-3786183E14A8}" type="pres">
      <dgm:prSet presAssocID="{07AA5662-045D-44E2-B9E9-FD235A93B385}" presName="space" presStyleCnt="0"/>
      <dgm:spPr/>
    </dgm:pt>
    <dgm:pt modelId="{8F4EE314-6DFD-4F8F-8414-19116641C25E}" type="pres">
      <dgm:prSet presAssocID="{614F891C-E922-4DE7-B12D-C522F2F30993}" presName="compositeB" presStyleCnt="0"/>
      <dgm:spPr/>
    </dgm:pt>
    <dgm:pt modelId="{71EE3A8C-A26A-485F-ADEE-915B012C4EBE}" type="pres">
      <dgm:prSet presAssocID="{614F891C-E922-4DE7-B12D-C522F2F30993}" presName="textB" presStyleLbl="revTx" presStyleIdx="1" presStyleCnt="3">
        <dgm:presLayoutVars>
          <dgm:bulletEnabled val="1"/>
        </dgm:presLayoutVars>
      </dgm:prSet>
      <dgm:spPr/>
      <dgm:t>
        <a:bodyPr/>
        <a:lstStyle/>
        <a:p>
          <a:endParaRPr lang="en-US"/>
        </a:p>
      </dgm:t>
    </dgm:pt>
    <dgm:pt modelId="{BF86B956-3A49-4DF8-ADA3-A83CD30DC68F}" type="pres">
      <dgm:prSet presAssocID="{614F891C-E922-4DE7-B12D-C522F2F30993}" presName="circleB" presStyleLbl="node1" presStyleIdx="1" presStyleCnt="3"/>
      <dgm:spPr/>
    </dgm:pt>
    <dgm:pt modelId="{3320FB40-AABD-4A9A-9B98-F50C15E05B06}" type="pres">
      <dgm:prSet presAssocID="{614F891C-E922-4DE7-B12D-C522F2F30993}" presName="spaceB" presStyleCnt="0"/>
      <dgm:spPr/>
    </dgm:pt>
    <dgm:pt modelId="{7C8A3D9C-0B50-4A66-9FC6-734F0A173A18}" type="pres">
      <dgm:prSet presAssocID="{B5E9A69C-A72E-4F63-8819-C088179F9A36}" presName="space" presStyleCnt="0"/>
      <dgm:spPr/>
    </dgm:pt>
    <dgm:pt modelId="{99B36CBF-AC8F-47F1-B8E9-98FDA73FA287}" type="pres">
      <dgm:prSet presAssocID="{9ADE51DA-4419-485D-BCAC-C20AEEA33E15}" presName="compositeA" presStyleCnt="0"/>
      <dgm:spPr/>
    </dgm:pt>
    <dgm:pt modelId="{D2174E4E-A0B9-4A61-BA4A-8B30E3BB96B7}" type="pres">
      <dgm:prSet presAssocID="{9ADE51DA-4419-485D-BCAC-C20AEEA33E15}" presName="textA" presStyleLbl="revTx" presStyleIdx="2" presStyleCnt="3">
        <dgm:presLayoutVars>
          <dgm:bulletEnabled val="1"/>
        </dgm:presLayoutVars>
      </dgm:prSet>
      <dgm:spPr/>
      <dgm:t>
        <a:bodyPr/>
        <a:lstStyle/>
        <a:p>
          <a:endParaRPr lang="en-US"/>
        </a:p>
      </dgm:t>
    </dgm:pt>
    <dgm:pt modelId="{2823DCD9-7684-407F-9320-C3CC3760235A}" type="pres">
      <dgm:prSet presAssocID="{9ADE51DA-4419-485D-BCAC-C20AEEA33E15}" presName="circleA" presStyleLbl="node1" presStyleIdx="2" presStyleCnt="3"/>
      <dgm:spPr/>
    </dgm:pt>
    <dgm:pt modelId="{9787B6A9-B3C3-4281-B4DD-8904E88D382C}" type="pres">
      <dgm:prSet presAssocID="{9ADE51DA-4419-485D-BCAC-C20AEEA33E15}" presName="spaceA" presStyleCnt="0"/>
      <dgm:spPr/>
    </dgm:pt>
  </dgm:ptLst>
  <dgm:cxnLst>
    <dgm:cxn modelId="{71EC38F4-025B-49E2-A8D1-44C5D218464A}" type="presOf" srcId="{2E27B899-0284-4890-9E07-1034A4B95E11}" destId="{D095D839-DA3D-4DF0-A20D-679698EA3D89}" srcOrd="0" destOrd="0" presId="urn:microsoft.com/office/officeart/2005/8/layout/hProcess11"/>
    <dgm:cxn modelId="{2F6DB38A-46D6-4AC1-8DD8-FAF358BB05DF}" srcId="{2E27B899-0284-4890-9E07-1034A4B95E11}" destId="{09F90888-F13F-4C41-96DF-2D523608B0BF}" srcOrd="0" destOrd="0" parTransId="{A437F013-4710-4395-A576-0DA6E4311907}" sibTransId="{07AA5662-045D-44E2-B9E9-FD235A93B385}"/>
    <dgm:cxn modelId="{7DEAAC28-D5F3-4816-A39C-3E9697F22D56}" srcId="{2E27B899-0284-4890-9E07-1034A4B95E11}" destId="{614F891C-E922-4DE7-B12D-C522F2F30993}" srcOrd="1" destOrd="0" parTransId="{72465078-EEC3-4694-8C6C-24061B3F0643}" sibTransId="{B5E9A69C-A72E-4F63-8819-C088179F9A36}"/>
    <dgm:cxn modelId="{58491E17-4E2E-4D81-888A-71D9634E1C84}" type="presOf" srcId="{09F90888-F13F-4C41-96DF-2D523608B0BF}" destId="{DB47C6ED-C174-492B-96A4-F8DCB6E2AACC}" srcOrd="0" destOrd="0" presId="urn:microsoft.com/office/officeart/2005/8/layout/hProcess11"/>
    <dgm:cxn modelId="{B106636D-7B1F-4196-980D-FD43CE0D06A4}" type="presOf" srcId="{9ADE51DA-4419-485D-BCAC-C20AEEA33E15}" destId="{D2174E4E-A0B9-4A61-BA4A-8B30E3BB96B7}" srcOrd="0" destOrd="0" presId="urn:microsoft.com/office/officeart/2005/8/layout/hProcess11"/>
    <dgm:cxn modelId="{948CEC61-2A33-4B68-A245-A1669DDDCA53}" type="presOf" srcId="{614F891C-E922-4DE7-B12D-C522F2F30993}" destId="{71EE3A8C-A26A-485F-ADEE-915B012C4EBE}" srcOrd="0" destOrd="0" presId="urn:microsoft.com/office/officeart/2005/8/layout/hProcess11"/>
    <dgm:cxn modelId="{7156CD6A-A2BE-4723-8F23-B7E20D56B9F6}" srcId="{2E27B899-0284-4890-9E07-1034A4B95E11}" destId="{9ADE51DA-4419-485D-BCAC-C20AEEA33E15}" srcOrd="2" destOrd="0" parTransId="{91887A8F-32EE-4AE4-81A5-4760C100DF7E}" sibTransId="{DE9976C0-F44D-4272-871A-BBD605E3EF74}"/>
    <dgm:cxn modelId="{8967101D-F5DD-4CF1-B320-F9F3A7394CBA}" type="presParOf" srcId="{D095D839-DA3D-4DF0-A20D-679698EA3D89}" destId="{DC036537-C8A8-4678-B2A9-8D5F655A1DB6}" srcOrd="0" destOrd="0" presId="urn:microsoft.com/office/officeart/2005/8/layout/hProcess11"/>
    <dgm:cxn modelId="{2C95E151-3D31-4C55-A241-890C4EF22F0D}" type="presParOf" srcId="{D095D839-DA3D-4DF0-A20D-679698EA3D89}" destId="{123F5CBE-1843-43DC-82CB-818E5B5684D8}" srcOrd="1" destOrd="0" presId="urn:microsoft.com/office/officeart/2005/8/layout/hProcess11"/>
    <dgm:cxn modelId="{D6E93BA9-3125-4529-8FC1-A4285064C24D}" type="presParOf" srcId="{123F5CBE-1843-43DC-82CB-818E5B5684D8}" destId="{ADE69472-901E-4EDE-846E-719C9AA7F265}" srcOrd="0" destOrd="0" presId="urn:microsoft.com/office/officeart/2005/8/layout/hProcess11"/>
    <dgm:cxn modelId="{12946DC7-5815-477D-95F7-A9A2919B34FF}" type="presParOf" srcId="{ADE69472-901E-4EDE-846E-719C9AA7F265}" destId="{DB47C6ED-C174-492B-96A4-F8DCB6E2AACC}" srcOrd="0" destOrd="0" presId="urn:microsoft.com/office/officeart/2005/8/layout/hProcess11"/>
    <dgm:cxn modelId="{93ABCCB9-B2A2-4F96-8756-97E6667CF9B1}" type="presParOf" srcId="{ADE69472-901E-4EDE-846E-719C9AA7F265}" destId="{F9E73867-028E-4DE5-9F12-37F5E73980BA}" srcOrd="1" destOrd="0" presId="urn:microsoft.com/office/officeart/2005/8/layout/hProcess11"/>
    <dgm:cxn modelId="{987A9472-F6BE-4B7F-A382-071BD6E08BA9}" type="presParOf" srcId="{ADE69472-901E-4EDE-846E-719C9AA7F265}" destId="{4BD90263-E5DD-469A-9E81-9C60BB573620}" srcOrd="2" destOrd="0" presId="urn:microsoft.com/office/officeart/2005/8/layout/hProcess11"/>
    <dgm:cxn modelId="{2E5CC635-BD2E-4F16-BCB8-C8105230F687}" type="presParOf" srcId="{123F5CBE-1843-43DC-82CB-818E5B5684D8}" destId="{F18974E9-1A5A-40CF-A464-3786183E14A8}" srcOrd="1" destOrd="0" presId="urn:microsoft.com/office/officeart/2005/8/layout/hProcess11"/>
    <dgm:cxn modelId="{70702642-F205-4CA9-80C1-4C4ACEE17A02}" type="presParOf" srcId="{123F5CBE-1843-43DC-82CB-818E5B5684D8}" destId="{8F4EE314-6DFD-4F8F-8414-19116641C25E}" srcOrd="2" destOrd="0" presId="urn:microsoft.com/office/officeart/2005/8/layout/hProcess11"/>
    <dgm:cxn modelId="{EDA1BC2D-592C-42E4-BAF5-9D850226135F}" type="presParOf" srcId="{8F4EE314-6DFD-4F8F-8414-19116641C25E}" destId="{71EE3A8C-A26A-485F-ADEE-915B012C4EBE}" srcOrd="0" destOrd="0" presId="urn:microsoft.com/office/officeart/2005/8/layout/hProcess11"/>
    <dgm:cxn modelId="{2CD620D7-CD3B-4CF9-991B-A569AC0812FB}" type="presParOf" srcId="{8F4EE314-6DFD-4F8F-8414-19116641C25E}" destId="{BF86B956-3A49-4DF8-ADA3-A83CD30DC68F}" srcOrd="1" destOrd="0" presId="urn:microsoft.com/office/officeart/2005/8/layout/hProcess11"/>
    <dgm:cxn modelId="{A6D2E61D-F459-4BEB-8C19-C974E63D5B94}" type="presParOf" srcId="{8F4EE314-6DFD-4F8F-8414-19116641C25E}" destId="{3320FB40-AABD-4A9A-9B98-F50C15E05B06}" srcOrd="2" destOrd="0" presId="urn:microsoft.com/office/officeart/2005/8/layout/hProcess11"/>
    <dgm:cxn modelId="{477060B5-8FDA-42FA-A62C-B99C000B486C}" type="presParOf" srcId="{123F5CBE-1843-43DC-82CB-818E5B5684D8}" destId="{7C8A3D9C-0B50-4A66-9FC6-734F0A173A18}" srcOrd="3" destOrd="0" presId="urn:microsoft.com/office/officeart/2005/8/layout/hProcess11"/>
    <dgm:cxn modelId="{DA5897EC-C51B-4E43-9532-C7BCC8999B59}" type="presParOf" srcId="{123F5CBE-1843-43DC-82CB-818E5B5684D8}" destId="{99B36CBF-AC8F-47F1-B8E9-98FDA73FA287}" srcOrd="4" destOrd="0" presId="urn:microsoft.com/office/officeart/2005/8/layout/hProcess11"/>
    <dgm:cxn modelId="{3745F24A-96CE-4C94-B78C-A6CB41693729}" type="presParOf" srcId="{99B36CBF-AC8F-47F1-B8E9-98FDA73FA287}" destId="{D2174E4E-A0B9-4A61-BA4A-8B30E3BB96B7}" srcOrd="0" destOrd="0" presId="urn:microsoft.com/office/officeart/2005/8/layout/hProcess11"/>
    <dgm:cxn modelId="{53B0AD0A-5FB8-41EA-98EF-2E9F13FD3130}" type="presParOf" srcId="{99B36CBF-AC8F-47F1-B8E9-98FDA73FA287}" destId="{2823DCD9-7684-407F-9320-C3CC3760235A}" srcOrd="1" destOrd="0" presId="urn:microsoft.com/office/officeart/2005/8/layout/hProcess11"/>
    <dgm:cxn modelId="{F74DDDF2-7BA8-41B1-9C45-E4716DE641F6}" type="presParOf" srcId="{99B36CBF-AC8F-47F1-B8E9-98FDA73FA287}" destId="{9787B6A9-B3C3-4281-B4DD-8904E88D382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6537-C8A8-4678-B2A9-8D5F655A1DB6}">
      <dsp:nvSpPr>
        <dsp:cNvPr id="0" name=""/>
        <dsp:cNvSpPr/>
      </dsp:nvSpPr>
      <dsp:spPr>
        <a:xfrm>
          <a:off x="0" y="729282"/>
          <a:ext cx="6434665" cy="25739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7C6ED-C174-492B-96A4-F8DCB6E2AACC}">
      <dsp:nvSpPr>
        <dsp:cNvPr id="0" name=""/>
        <dsp:cNvSpPr/>
      </dsp:nvSpPr>
      <dsp:spPr>
        <a:xfrm>
          <a:off x="2827" y="0"/>
          <a:ext cx="1866304" cy="68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GB" sz="1800" kern="1200" dirty="0">
              <a:latin typeface="Tahoma" panose="020B0604030504040204" pitchFamily="34" charset="0"/>
              <a:ea typeface="Tahoma" panose="020B0604030504040204" pitchFamily="34" charset="0"/>
              <a:cs typeface="Tahoma" panose="020B0604030504040204" pitchFamily="34" charset="0"/>
            </a:rPr>
            <a:t>Poor behaviour in class</a:t>
          </a:r>
        </a:p>
      </dsp:txBody>
      <dsp:txXfrm>
        <a:off x="2827" y="0"/>
        <a:ext cx="1866304" cy="686383"/>
      </dsp:txXfrm>
    </dsp:sp>
    <dsp:sp modelId="{F9E73867-028E-4DE5-9F12-37F5E73980BA}">
      <dsp:nvSpPr>
        <dsp:cNvPr id="0" name=""/>
        <dsp:cNvSpPr/>
      </dsp:nvSpPr>
      <dsp:spPr>
        <a:xfrm>
          <a:off x="850181" y="772181"/>
          <a:ext cx="171595" cy="1715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E3A8C-A26A-485F-ADEE-915B012C4EBE}">
      <dsp:nvSpPr>
        <dsp:cNvPr id="0" name=""/>
        <dsp:cNvSpPr/>
      </dsp:nvSpPr>
      <dsp:spPr>
        <a:xfrm>
          <a:off x="1962447" y="1029574"/>
          <a:ext cx="1866304" cy="68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kern="1200" dirty="0">
              <a:latin typeface="Tahoma" panose="020B0604030504040204" pitchFamily="34" charset="0"/>
              <a:ea typeface="Tahoma" panose="020B0604030504040204" pitchFamily="34" charset="0"/>
              <a:cs typeface="Tahoma" panose="020B0604030504040204" pitchFamily="34" charset="0"/>
            </a:rPr>
            <a:t>Setting off the fire alarm</a:t>
          </a:r>
        </a:p>
      </dsp:txBody>
      <dsp:txXfrm>
        <a:off x="1962447" y="1029574"/>
        <a:ext cx="1866304" cy="686383"/>
      </dsp:txXfrm>
    </dsp:sp>
    <dsp:sp modelId="{BF86B956-3A49-4DF8-ADA3-A83CD30DC68F}">
      <dsp:nvSpPr>
        <dsp:cNvPr id="0" name=""/>
        <dsp:cNvSpPr/>
      </dsp:nvSpPr>
      <dsp:spPr>
        <a:xfrm>
          <a:off x="2809801" y="772181"/>
          <a:ext cx="171595" cy="1715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74E4E-A0B9-4A61-BA4A-8B30E3BB96B7}">
      <dsp:nvSpPr>
        <dsp:cNvPr id="0" name=""/>
        <dsp:cNvSpPr/>
      </dsp:nvSpPr>
      <dsp:spPr>
        <a:xfrm>
          <a:off x="3922066" y="0"/>
          <a:ext cx="1866304" cy="68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GB" sz="1800" kern="1200" dirty="0">
              <a:latin typeface="Tahoma" panose="020B0604030504040204" pitchFamily="34" charset="0"/>
              <a:ea typeface="Tahoma" panose="020B0604030504040204" pitchFamily="34" charset="0"/>
              <a:cs typeface="Tahoma" panose="020B0604030504040204" pitchFamily="34" charset="0"/>
            </a:rPr>
            <a:t>Meeting the football scout</a:t>
          </a:r>
        </a:p>
      </dsp:txBody>
      <dsp:txXfrm>
        <a:off x="3922066" y="0"/>
        <a:ext cx="1866304" cy="686383"/>
      </dsp:txXfrm>
    </dsp:sp>
    <dsp:sp modelId="{2823DCD9-7684-407F-9320-C3CC3760235A}">
      <dsp:nvSpPr>
        <dsp:cNvPr id="0" name=""/>
        <dsp:cNvSpPr/>
      </dsp:nvSpPr>
      <dsp:spPr>
        <a:xfrm>
          <a:off x="4769420" y="772181"/>
          <a:ext cx="171595" cy="1715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6537-C8A8-4678-B2A9-8D5F655A1DB6}">
      <dsp:nvSpPr>
        <dsp:cNvPr id="0" name=""/>
        <dsp:cNvSpPr/>
      </dsp:nvSpPr>
      <dsp:spPr>
        <a:xfrm>
          <a:off x="0" y="729282"/>
          <a:ext cx="6434665" cy="25739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7C6ED-C174-492B-96A4-F8DCB6E2AACC}">
      <dsp:nvSpPr>
        <dsp:cNvPr id="0" name=""/>
        <dsp:cNvSpPr/>
      </dsp:nvSpPr>
      <dsp:spPr>
        <a:xfrm>
          <a:off x="2827" y="0"/>
          <a:ext cx="1866304" cy="68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GB" sz="1800" kern="1200" dirty="0">
              <a:latin typeface="Tahoma" panose="020B0604030504040204" pitchFamily="34" charset="0"/>
              <a:ea typeface="Tahoma" panose="020B0604030504040204" pitchFamily="34" charset="0"/>
              <a:cs typeface="Tahoma" panose="020B0604030504040204" pitchFamily="34" charset="0"/>
            </a:rPr>
            <a:t>Poor behaviour in class</a:t>
          </a:r>
        </a:p>
      </dsp:txBody>
      <dsp:txXfrm>
        <a:off x="2827" y="0"/>
        <a:ext cx="1866304" cy="686383"/>
      </dsp:txXfrm>
    </dsp:sp>
    <dsp:sp modelId="{F9E73867-028E-4DE5-9F12-37F5E73980BA}">
      <dsp:nvSpPr>
        <dsp:cNvPr id="0" name=""/>
        <dsp:cNvSpPr/>
      </dsp:nvSpPr>
      <dsp:spPr>
        <a:xfrm>
          <a:off x="850181" y="772181"/>
          <a:ext cx="171595" cy="1715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E3A8C-A26A-485F-ADEE-915B012C4EBE}">
      <dsp:nvSpPr>
        <dsp:cNvPr id="0" name=""/>
        <dsp:cNvSpPr/>
      </dsp:nvSpPr>
      <dsp:spPr>
        <a:xfrm>
          <a:off x="1962447" y="1029574"/>
          <a:ext cx="1866304" cy="68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kern="1200" dirty="0">
              <a:latin typeface="Tahoma" panose="020B0604030504040204" pitchFamily="34" charset="0"/>
              <a:ea typeface="Tahoma" panose="020B0604030504040204" pitchFamily="34" charset="0"/>
              <a:cs typeface="Tahoma" panose="020B0604030504040204" pitchFamily="34" charset="0"/>
            </a:rPr>
            <a:t>Setting off the fire alarm</a:t>
          </a:r>
        </a:p>
      </dsp:txBody>
      <dsp:txXfrm>
        <a:off x="1962447" y="1029574"/>
        <a:ext cx="1866304" cy="686383"/>
      </dsp:txXfrm>
    </dsp:sp>
    <dsp:sp modelId="{BF86B956-3A49-4DF8-ADA3-A83CD30DC68F}">
      <dsp:nvSpPr>
        <dsp:cNvPr id="0" name=""/>
        <dsp:cNvSpPr/>
      </dsp:nvSpPr>
      <dsp:spPr>
        <a:xfrm>
          <a:off x="2809801" y="772181"/>
          <a:ext cx="171595" cy="1715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74E4E-A0B9-4A61-BA4A-8B30E3BB96B7}">
      <dsp:nvSpPr>
        <dsp:cNvPr id="0" name=""/>
        <dsp:cNvSpPr/>
      </dsp:nvSpPr>
      <dsp:spPr>
        <a:xfrm>
          <a:off x="3922066" y="0"/>
          <a:ext cx="1866304" cy="68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GB" sz="1800" kern="1200" dirty="0">
              <a:latin typeface="Tahoma" panose="020B0604030504040204" pitchFamily="34" charset="0"/>
              <a:ea typeface="Tahoma" panose="020B0604030504040204" pitchFamily="34" charset="0"/>
              <a:cs typeface="Tahoma" panose="020B0604030504040204" pitchFamily="34" charset="0"/>
            </a:rPr>
            <a:t>Meeting the football scout</a:t>
          </a:r>
        </a:p>
      </dsp:txBody>
      <dsp:txXfrm>
        <a:off x="3922066" y="0"/>
        <a:ext cx="1866304" cy="686383"/>
      </dsp:txXfrm>
    </dsp:sp>
    <dsp:sp modelId="{2823DCD9-7684-407F-9320-C3CC3760235A}">
      <dsp:nvSpPr>
        <dsp:cNvPr id="0" name=""/>
        <dsp:cNvSpPr/>
      </dsp:nvSpPr>
      <dsp:spPr>
        <a:xfrm>
          <a:off x="4769420" y="772181"/>
          <a:ext cx="171595" cy="1715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D031C-250B-409D-8903-B7593CBA7B5C}"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135711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156918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413634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205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281773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05D031C-250B-409D-8903-B7593CBA7B5C}"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222124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05D031C-250B-409D-8903-B7593CBA7B5C}"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252889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D031C-250B-409D-8903-B7593CBA7B5C}"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425312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D031C-250B-409D-8903-B7593CBA7B5C}"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3981949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D888-841E-41C4-9C87-5F07AE2AA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F072D8-6A1C-4C46-ABAF-2384BF953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0C08C2-5500-4CA6-9CAE-1AABB76A9935}"/>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5" name="Footer Placeholder 4">
            <a:extLst>
              <a:ext uri="{FF2B5EF4-FFF2-40B4-BE49-F238E27FC236}">
                <a16:creationId xmlns:a16="http://schemas.microsoft.com/office/drawing/2014/main" id="{B9BF677F-B7A1-40E7-B6B1-B73531193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C0C04-E877-4DA4-940B-B7B04E3B6EB4}"/>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165825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F307-2138-4F23-B80E-E5C0F5A506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E6EE75-B178-47B2-B511-0141731276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56258F-BCD7-489F-9036-F35307D70404}"/>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5" name="Footer Placeholder 4">
            <a:extLst>
              <a:ext uri="{FF2B5EF4-FFF2-40B4-BE49-F238E27FC236}">
                <a16:creationId xmlns:a16="http://schemas.microsoft.com/office/drawing/2014/main" id="{549EA5C2-EB78-4FFA-9791-83DCCE868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9FFA52-8C0D-4D08-A5B4-647B38442F75}"/>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255779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D031C-250B-409D-8903-B7593CBA7B5C}"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363129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380E-520C-4104-80D1-FE2DFFBC8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DE2E9D-7EA1-46BE-8CD1-FC946DF5A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2C2D91-A070-4253-8AA4-5A5A6E1303DA}"/>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5" name="Footer Placeholder 4">
            <a:extLst>
              <a:ext uri="{FF2B5EF4-FFF2-40B4-BE49-F238E27FC236}">
                <a16:creationId xmlns:a16="http://schemas.microsoft.com/office/drawing/2014/main" id="{A65FA650-73F2-479B-ABAC-D53A23649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EFF1B-D6A1-420C-8059-4D022E07B153}"/>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272617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BE8E-2C2D-4C46-94A7-5EB19EC393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FFE72B-A926-4E61-A43C-D427A697BA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8E1E5A-75FD-4E9F-8833-37F0F2E421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EC37F6-BB2D-449D-BD5A-B4083FC7BABA}"/>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6" name="Footer Placeholder 5">
            <a:extLst>
              <a:ext uri="{FF2B5EF4-FFF2-40B4-BE49-F238E27FC236}">
                <a16:creationId xmlns:a16="http://schemas.microsoft.com/office/drawing/2014/main" id="{FDA3C84C-F0DA-4F84-BABE-BDBB4B1157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512F6-06FF-4CCF-A409-F85047C1319E}"/>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358974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EFD8-82E6-4B48-B721-0FF5BDEB7E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1D4908-D669-42AC-975A-03119139F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C5A2B7-12F6-44E9-B2F1-CE2935FC7B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54356B-3CC1-4E73-911A-E3F73A660F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F22CDD-768B-4E44-AF8B-C48D13C5D6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0DFE23-87EC-4D91-8976-BA15E0D9FC11}"/>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8" name="Footer Placeholder 7">
            <a:extLst>
              <a:ext uri="{FF2B5EF4-FFF2-40B4-BE49-F238E27FC236}">
                <a16:creationId xmlns:a16="http://schemas.microsoft.com/office/drawing/2014/main" id="{BB3EC5B4-B1FA-49EA-A72C-B0D3D223F5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6102E5-1851-4D95-B1A1-A8FB635C5471}"/>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2866400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3A3B-F201-4379-8E06-8DF0CAA50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3C60B5-ACA7-48AF-879D-8DB93038EED2}"/>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4" name="Footer Placeholder 3">
            <a:extLst>
              <a:ext uri="{FF2B5EF4-FFF2-40B4-BE49-F238E27FC236}">
                <a16:creationId xmlns:a16="http://schemas.microsoft.com/office/drawing/2014/main" id="{57E97813-94DC-47F2-972D-663D7ACB0D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DFDA5-F25A-4ABD-8133-DD786F79680A}"/>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3487142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60F13-6F1D-4DED-918F-F069800BB9BD}"/>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3" name="Footer Placeholder 2">
            <a:extLst>
              <a:ext uri="{FF2B5EF4-FFF2-40B4-BE49-F238E27FC236}">
                <a16:creationId xmlns:a16="http://schemas.microsoft.com/office/drawing/2014/main" id="{62E53370-79DD-489B-8E13-2096877457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5D9AC6-0959-401A-A861-DE88AB9D7C53}"/>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3513475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562E-7352-4CDA-8097-4F8CCC2CA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A49028-1D2C-48F1-B647-28B26C71F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7E1ADC-3598-4F51-B975-C3F4F8B57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F42DE5-6B43-4404-BCDB-FBD2E5459BDE}"/>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6" name="Footer Placeholder 5">
            <a:extLst>
              <a:ext uri="{FF2B5EF4-FFF2-40B4-BE49-F238E27FC236}">
                <a16:creationId xmlns:a16="http://schemas.microsoft.com/office/drawing/2014/main" id="{9BAE587C-35A8-48E3-AC24-A96EE52B40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83BE0-B230-40BA-B056-DDCA1D01ED7D}"/>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2983034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5320-FB36-409C-80C7-753B57696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FE4A27-0AFC-4F5E-A0D1-CEA1B5694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66536A-6353-470B-9679-DF54CEC93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99CB67-0432-4D37-8054-A020DA311EF2}"/>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6" name="Footer Placeholder 5">
            <a:extLst>
              <a:ext uri="{FF2B5EF4-FFF2-40B4-BE49-F238E27FC236}">
                <a16:creationId xmlns:a16="http://schemas.microsoft.com/office/drawing/2014/main" id="{F75D55CC-9E74-4BB8-8A4B-3335B3D957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20C40-C9E2-4E9E-87EF-D33DFCFFB2FD}"/>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132422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E0F4-B5B0-450C-8957-079B735EF9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CD32B7-0090-4C1E-BE07-6779925FCB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E2514-92F8-439F-B40A-3B738183DF86}"/>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5" name="Footer Placeholder 4">
            <a:extLst>
              <a:ext uri="{FF2B5EF4-FFF2-40B4-BE49-F238E27FC236}">
                <a16:creationId xmlns:a16="http://schemas.microsoft.com/office/drawing/2014/main" id="{F6724565-BC56-4774-B340-F3B790E11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49CA2-8452-48C5-B87C-58E6215D291E}"/>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344145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D4DA69-B60F-4A1B-81FA-DEE17A2E32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5788E9-1DB4-4BA5-BD88-D7B8C6821A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7B43-CBD3-4760-A415-87CC4C9FC528}"/>
              </a:ext>
            </a:extLst>
          </p:cNvPr>
          <p:cNvSpPr>
            <a:spLocks noGrp="1"/>
          </p:cNvSpPr>
          <p:nvPr>
            <p:ph type="dt" sz="half" idx="10"/>
          </p:nvPr>
        </p:nvSpPr>
        <p:spPr/>
        <p:txBody>
          <a:bodyPr/>
          <a:lstStyle/>
          <a:p>
            <a:fld id="{C69CB6DE-529C-482A-88F2-77258F94CCA8}" type="datetimeFigureOut">
              <a:rPr lang="en-GB" smtClean="0"/>
              <a:t>08/10/2019</a:t>
            </a:fld>
            <a:endParaRPr lang="en-GB"/>
          </a:p>
        </p:txBody>
      </p:sp>
      <p:sp>
        <p:nvSpPr>
          <p:cNvPr id="5" name="Footer Placeholder 4">
            <a:extLst>
              <a:ext uri="{FF2B5EF4-FFF2-40B4-BE49-F238E27FC236}">
                <a16:creationId xmlns:a16="http://schemas.microsoft.com/office/drawing/2014/main" id="{B3ED45C6-5316-4640-A7FC-9E5418708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3FD71-3D42-4B25-B5DA-40356AA82E4D}"/>
              </a:ext>
            </a:extLst>
          </p:cNvPr>
          <p:cNvSpPr>
            <a:spLocks noGrp="1"/>
          </p:cNvSpPr>
          <p:nvPr>
            <p:ph type="sldNum" sz="quarter" idx="12"/>
          </p:nvPr>
        </p:nvSpPr>
        <p:spPr/>
        <p:txBody>
          <a:bodyPr/>
          <a:lstStyle/>
          <a:p>
            <a:fld id="{7A5BC767-4B72-4D1A-A685-1D6189CB2F6E}" type="slidenum">
              <a:rPr lang="en-GB" smtClean="0"/>
              <a:t>‹#›</a:t>
            </a:fld>
            <a:endParaRPr lang="en-GB"/>
          </a:p>
        </p:txBody>
      </p:sp>
    </p:spTree>
    <p:extLst>
      <p:ext uri="{BB962C8B-B14F-4D97-AF65-F5344CB8AC3E}">
        <p14:creationId xmlns:p14="http://schemas.microsoft.com/office/powerpoint/2010/main" val="53861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5D031C-250B-409D-8903-B7593CBA7B5C}"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30478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364931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D031C-250B-409D-8903-B7593CBA7B5C}" type="datetimeFigureOut">
              <a:rPr lang="en-GB" smtClean="0"/>
              <a:t>08/10/2019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194201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D031C-250B-409D-8903-B7593CBA7B5C}"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55741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D031C-250B-409D-8903-B7593CBA7B5C}" type="datetimeFigureOut">
              <a:rPr lang="en-GB" smtClean="0"/>
              <a:t>08/10/2019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265774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351162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5D031C-250B-409D-8903-B7593CBA7B5C}"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711C04-E545-4319-B631-68D1EADAD29C}" type="slidenum">
              <a:rPr lang="en-GB" smtClean="0"/>
              <a:t>‹#›</a:t>
            </a:fld>
            <a:endParaRPr lang="en-GB"/>
          </a:p>
        </p:txBody>
      </p:sp>
    </p:spTree>
    <p:extLst>
      <p:ext uri="{BB962C8B-B14F-4D97-AF65-F5344CB8AC3E}">
        <p14:creationId xmlns:p14="http://schemas.microsoft.com/office/powerpoint/2010/main" val="404550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05D031C-250B-409D-8903-B7593CBA7B5C}" type="datetimeFigureOut">
              <a:rPr lang="en-GB" smtClean="0"/>
              <a:t>08/10/2019</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C711C04-E545-4319-B631-68D1EADAD29C}" type="slidenum">
              <a:rPr lang="en-GB" smtClean="0"/>
              <a:t>‹#›</a:t>
            </a:fld>
            <a:endParaRPr lang="en-GB"/>
          </a:p>
        </p:txBody>
      </p:sp>
    </p:spTree>
    <p:extLst>
      <p:ext uri="{BB962C8B-B14F-4D97-AF65-F5344CB8AC3E}">
        <p14:creationId xmlns:p14="http://schemas.microsoft.com/office/powerpoint/2010/main" val="53771672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25874-C752-4431-ADF7-2750D39B9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8993EE-4AAE-4770-8C50-F9C485AF5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97ACF-EC35-4F86-A719-A7BF2ADCD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CB6DE-529C-482A-88F2-77258F94CCA8}" type="datetimeFigureOut">
              <a:rPr lang="en-GB" smtClean="0"/>
              <a:t>08/10/2019</a:t>
            </a:fld>
            <a:endParaRPr lang="en-GB"/>
          </a:p>
        </p:txBody>
      </p:sp>
      <p:sp>
        <p:nvSpPr>
          <p:cNvPr id="5" name="Footer Placeholder 4">
            <a:extLst>
              <a:ext uri="{FF2B5EF4-FFF2-40B4-BE49-F238E27FC236}">
                <a16:creationId xmlns:a16="http://schemas.microsoft.com/office/drawing/2014/main" id="{628BCF2B-D0A1-4FEB-BD84-8560E8470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C99876-C4B8-4B2E-83CE-BD672CA93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C767-4B72-4D1A-A685-1D6189CB2F6E}" type="slidenum">
              <a:rPr lang="en-GB" smtClean="0"/>
              <a:t>‹#›</a:t>
            </a:fld>
            <a:endParaRPr lang="en-GB"/>
          </a:p>
        </p:txBody>
      </p:sp>
    </p:spTree>
    <p:extLst>
      <p:ext uri="{BB962C8B-B14F-4D97-AF65-F5344CB8AC3E}">
        <p14:creationId xmlns:p14="http://schemas.microsoft.com/office/powerpoint/2010/main" val="20258448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jp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s://www.parentsinsport.co.uk/2017/05/26/when-parents-become-too-pushy-in-sport/" TargetMode="External"/><Relationship Id="rId2" Type="http://schemas.openxmlformats.org/officeDocument/2006/relationships/hyperlink" Target="https://thecpsu.org.uk/help-advice/topics/parents-in-sport/"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enkinsella.org.u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redcross.org.uk/firstaid" TargetMode="External"/><Relationship Id="rId2" Type="http://schemas.openxmlformats.org/officeDocument/2006/relationships/hyperlink" Target="http://www.sja.org.uk/"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aralympics.org.uk/" TargetMode="External"/><Relationship Id="rId2" Type="http://schemas.openxmlformats.org/officeDocument/2006/relationships/hyperlink" Target="http://www.scope.org.uk/"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bdadyslexia.org.uk/" TargetMode="External"/><Relationship Id="rId4" Type="http://schemas.openxmlformats.org/officeDocument/2006/relationships/hyperlink" Target="http://www.autism.org.uk/"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sja.org.uk/" TargetMode="External"/><Relationship Id="rId7" Type="http://schemas.openxmlformats.org/officeDocument/2006/relationships/hyperlink" Target="https://www.youtube.com/watch?v=OH895nZ1arE" TargetMode="External"/><Relationship Id="rId2" Type="http://schemas.openxmlformats.org/officeDocument/2006/relationships/hyperlink" Target="http://www.redthread.org.uk/" TargetMode="External"/><Relationship Id="rId1" Type="http://schemas.openxmlformats.org/officeDocument/2006/relationships/slideLayout" Target="../slideLayouts/slideLayout2.xml"/><Relationship Id="rId6" Type="http://schemas.openxmlformats.org/officeDocument/2006/relationships/hyperlink" Target="https://www.parentsinsport.co.uk/2017/05/26/when-parents-become-too-pushy-in-sport/" TargetMode="External"/><Relationship Id="rId5" Type="http://schemas.openxmlformats.org/officeDocument/2006/relationships/hyperlink" Target="https://thecpsu.org.uk/help-advice/topics/parents-in-sport/" TargetMode="External"/><Relationship Id="rId4" Type="http://schemas.openxmlformats.org/officeDocument/2006/relationships/hyperlink" Target="http://www.sportengland.org/our-work/disabilit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Unstoppable@DanFreedman.co.uk" TargetMode="Externa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5146160" y="357187"/>
            <a:ext cx="5978072" cy="6172200"/>
          </a:xfrm>
        </p:spPr>
        <p:txBody>
          <a:bodyPr vert="horz" lIns="91440" tIns="45720" rIns="91440" bIns="45720" rtlCol="0" anchor="ctr">
            <a:normAutofit/>
          </a:bodyPr>
          <a:lstStyle/>
          <a:p>
            <a:r>
              <a:rPr lang="en-US" sz="2800" b="1" u="sng" dirty="0">
                <a:latin typeface="Tahoma" panose="020B0604030504040204" pitchFamily="34" charset="0"/>
                <a:ea typeface="Tahoma" panose="020B0604030504040204" pitchFamily="34" charset="0"/>
                <a:cs typeface="Tahoma" panose="020B0604030504040204" pitchFamily="34" charset="0"/>
              </a:rPr>
              <a:t>Unstoppable</a:t>
            </a:r>
            <a:r>
              <a:rPr lang="en-US" sz="3700" b="1" dirty="0">
                <a:latin typeface="Tahoma" panose="020B0604030504040204" pitchFamily="34" charset="0"/>
                <a:ea typeface="Tahoma" panose="020B0604030504040204" pitchFamily="34" charset="0"/>
                <a:cs typeface="Tahoma" panose="020B0604030504040204" pitchFamily="34" charset="0"/>
              </a:rPr>
              <a:t> </a:t>
            </a:r>
            <a:r>
              <a:rPr lang="en-US" sz="3700" b="1" dirty="0">
                <a:cs typeface="Tahoma" panose="020B0604030504040204" pitchFamily="34" charset="0"/>
              </a:rPr>
              <a:t/>
            </a:r>
            <a:br>
              <a:rPr lang="en-US" sz="3700" b="1" dirty="0">
                <a:cs typeface="Tahoma" panose="020B0604030504040204" pitchFamily="34" charset="0"/>
              </a:rPr>
            </a:br>
            <a:r>
              <a:rPr lang="en-US" sz="3700" dirty="0">
                <a:cs typeface="Tahoma" panose="020B0604030504040204" pitchFamily="34" charset="0"/>
              </a:rPr>
              <a:t/>
            </a:r>
            <a:br>
              <a:rPr lang="en-US" sz="3700" dirty="0">
                <a:cs typeface="Tahoma" panose="020B0604030504040204" pitchFamily="34" charset="0"/>
              </a:rPr>
            </a:br>
            <a:r>
              <a:rPr lang="en-US" sz="3200" dirty="0">
                <a:effectLst/>
              </a:rPr>
              <a:t> Follow twins Kaine and Roxy, both hoping to find successful paths in different sport careers. He is being scouted by a top Premier League club; she is heading for tennis glory at Wimbledon. But there are obstacles; life can get in the way.</a:t>
            </a:r>
            <a:endParaRPr lang="en-US" sz="3200" dirty="0">
              <a:cs typeface="Tahoma" panose="020B0604030504040204" pitchFamily="34" charset="0"/>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3">
            <a:extLst>
              <a:ext uri="{28A0092B-C50C-407E-A947-70E740481C1C}">
                <a14:useLocalDpi xmlns:a14="http://schemas.microsoft.com/office/drawing/2010/main" val="0"/>
              </a:ext>
            </a:extLst>
          </a:blip>
          <a:srcRect t="2493" r="-2" b="-2"/>
          <a:stretch/>
        </p:blipFill>
        <p:spPr>
          <a:xfrm>
            <a:off x="-10649" y="1"/>
            <a:ext cx="4571649" cy="6858000"/>
          </a:xfrm>
          <a:prstGeom prst="rect">
            <a:avLst/>
          </a:prstGeom>
        </p:spPr>
      </p:pic>
      <p:sp>
        <p:nvSpPr>
          <p:cNvPr id="19" name="Content Placeholder 13">
            <a:extLst>
              <a:ext uri="{FF2B5EF4-FFF2-40B4-BE49-F238E27FC236}">
                <a16:creationId xmlns:a16="http://schemas.microsoft.com/office/drawing/2014/main" id="{553CE5F4-58AA-4289-A507-99ECE3A19918}"/>
              </a:ext>
            </a:extLst>
          </p:cNvPr>
          <p:cNvSpPr>
            <a:spLocks noGrp="1"/>
          </p:cNvSpPr>
          <p:nvPr>
            <p:ph idx="4294967295"/>
          </p:nvPr>
        </p:nvSpPr>
        <p:spPr>
          <a:xfrm>
            <a:off x="5146160" y="1828801"/>
            <a:ext cx="5978072" cy="4314824"/>
          </a:xfrm>
        </p:spPr>
        <p:txBody>
          <a:bodyPr vert="horz" lIns="91440" tIns="45720" rIns="91440" bIns="45720" rtlCol="0" anchor="ctr">
            <a:normAutofit/>
          </a:bodyPr>
          <a:lstStyle/>
          <a:p>
            <a:pPr marL="36900" indent="0">
              <a:buClr>
                <a:srgbClr val="5C7FA5"/>
              </a:buClr>
              <a:buFont typeface="Wingdings 2" charset="2"/>
              <a:buNone/>
            </a:pPr>
            <a:endParaRPr lang="en-US" sz="3000" dirty="0"/>
          </a:p>
          <a:p>
            <a:pPr marL="36900" indent="0">
              <a:buClr>
                <a:srgbClr val="5C7FA5"/>
              </a:buClr>
              <a:buFont typeface="Wingdings 2" charset="2"/>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30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30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30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Font typeface="Wingdings 2" charset="2"/>
              <a:buNone/>
            </a:pPr>
            <a:endParaRPr lang="en-US" sz="3000" dirty="0"/>
          </a:p>
        </p:txBody>
      </p:sp>
      <p:pic>
        <p:nvPicPr>
          <p:cNvPr id="28" name="Picture 25">
            <a:extLst>
              <a:ext uri="{FF2B5EF4-FFF2-40B4-BE49-F238E27FC236}">
                <a16:creationId xmlns:a16="http://schemas.microsoft.com/office/drawing/2014/main" id="{559DF61F-9058-49C9-8F75-DC501F983B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398972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632178" y="259645"/>
            <a:ext cx="6259689" cy="508000"/>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Sibling Rivalry - 3  </a:t>
            </a:r>
            <a:r>
              <a:rPr lang="en-GB" sz="28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936978"/>
            <a:ext cx="5978072" cy="5103372"/>
          </a:xfrm>
        </p:spPr>
        <p:txBody>
          <a:bodyPr anchor="ctr">
            <a:normAutofit/>
          </a:bodyPr>
          <a:lstStyle/>
          <a:p>
            <a:pPr marL="36900" indent="0">
              <a:lnSpc>
                <a:spcPct val="90000"/>
              </a:lnSpc>
              <a:buClr>
                <a:srgbClr val="5C7FA5"/>
              </a:buClr>
              <a:buNone/>
            </a:pPr>
            <a:r>
              <a:rPr lang="en-US" sz="2400" u="sng" dirty="0">
                <a:latin typeface="Tahoma" panose="020B0604030504040204" pitchFamily="34" charset="0"/>
                <a:ea typeface="Tahoma" panose="020B0604030504040204" pitchFamily="34" charset="0"/>
                <a:cs typeface="Tahoma" panose="020B0604030504040204" pitchFamily="34" charset="0"/>
              </a:rPr>
              <a:t>‘Walk in my shoes’ continued</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Next just have pictures of tennis shoes and football boots and let every one have a chance to be in Roxy and Kaine’s shoes. How does it feel? What would they do in their situations?</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Next pair up as Roxy and Kaine acting in role and talk to each other. Set the scene by the garages where they used to play together when they were younger. (page 72)</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Take feedback or see some of the role plays.</a:t>
            </a:r>
          </a:p>
          <a:p>
            <a:pPr marL="36900" indent="0">
              <a:lnSpc>
                <a:spcPct val="90000"/>
              </a:lnSpc>
              <a:buClr>
                <a:srgbClr val="5C7FA5"/>
              </a:buClr>
              <a:buNone/>
            </a:pPr>
            <a:endParaRPr lang="en-US" sz="1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66142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723908" y="609599"/>
            <a:ext cx="3430359" cy="128494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Sibling Rivalry - 3</a:t>
            </a:r>
          </a:p>
        </p:txBody>
      </p:sp>
      <p:pic>
        <p:nvPicPr>
          <p:cNvPr id="10" name="Content Placeholder 9" descr="A pair of black shoes&#10;&#10;Description automatically generated">
            <a:extLst>
              <a:ext uri="{FF2B5EF4-FFF2-40B4-BE49-F238E27FC236}">
                <a16:creationId xmlns:a16="http://schemas.microsoft.com/office/drawing/2014/main" id="{E565742B-90CD-4F2C-80C2-91397EEAFA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150" y="2391569"/>
            <a:ext cx="3309938" cy="3309938"/>
          </a:xfrm>
        </p:spPr>
      </p:pic>
      <p:cxnSp>
        <p:nvCxnSpPr>
          <p:cNvPr id="48" name="Straight Connector 42">
            <a:extLst>
              <a:ext uri="{FF2B5EF4-FFF2-40B4-BE49-F238E27FC236}">
                <a16:creationId xmlns:a16="http://schemas.microsoft.com/office/drawing/2014/main" id="{E8470FD2-B13A-4556-9D05-BC82BFE6BD2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2972"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9" name="Content Placeholder 7">
            <a:extLst>
              <a:ext uri="{FF2B5EF4-FFF2-40B4-BE49-F238E27FC236}">
                <a16:creationId xmlns:a16="http://schemas.microsoft.com/office/drawing/2014/main" id="{FA81E4D4-3830-477B-87E0-3EADD7B788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74019" y="460249"/>
            <a:ext cx="2782696" cy="2469643"/>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5">
            <a:extLst>
              <a:ext uri="{28A0092B-C50C-407E-A947-70E740481C1C}">
                <a14:useLocalDpi xmlns:a14="http://schemas.microsoft.com/office/drawing/2010/main" val="0"/>
              </a:ext>
            </a:extLst>
          </a:blip>
          <a:srcRect t="5338" r="-1" b="-1"/>
          <a:stretch/>
        </p:blipFill>
        <p:spPr>
          <a:xfrm>
            <a:off x="9464888" y="457200"/>
            <a:ext cx="1697873" cy="2472681"/>
          </a:xfrm>
          <a:prstGeom prst="rect">
            <a:avLst/>
          </a:prstGeom>
        </p:spPr>
      </p:pic>
      <p:cxnSp>
        <p:nvCxnSpPr>
          <p:cNvPr id="45" name="Straight Connector 44">
            <a:extLst>
              <a:ext uri="{FF2B5EF4-FFF2-40B4-BE49-F238E27FC236}">
                <a16:creationId xmlns:a16="http://schemas.microsoft.com/office/drawing/2014/main" id="{83DCF570-5FFA-4422-B8A3-C28A303EF1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94479" y="3429000"/>
            <a:ext cx="7498080" cy="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 name="Picture 5" descr="A close up of a footwear&#10;&#10;Description automatically generated">
            <a:extLst>
              <a:ext uri="{FF2B5EF4-FFF2-40B4-BE49-F238E27FC236}">
                <a16:creationId xmlns:a16="http://schemas.microsoft.com/office/drawing/2014/main" id="{08982210-EA61-488D-8A26-CD315D84BCE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7037" r="3" b="8993"/>
          <a:stretch/>
        </p:blipFill>
        <p:spPr>
          <a:xfrm>
            <a:off x="5193188" y="4143519"/>
            <a:ext cx="2785868" cy="2060768"/>
          </a:xfrm>
          <a:prstGeom prst="rect">
            <a:avLst/>
          </a:prstGeom>
        </p:spPr>
      </p:pic>
      <p:cxnSp>
        <p:nvCxnSpPr>
          <p:cNvPr id="47" name="Straight Connector 46">
            <a:extLst>
              <a:ext uri="{FF2B5EF4-FFF2-40B4-BE49-F238E27FC236}">
                <a16:creationId xmlns:a16="http://schemas.microsoft.com/office/drawing/2014/main" id="{8E32D90B-5FD5-41C6-B6BA-4C814B3076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43519"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4" name="Content Placeholder 2" descr="A picture containing footwear, clothing&#10;&#10;Description automatically generated">
            <a:extLst>
              <a:ext uri="{FF2B5EF4-FFF2-40B4-BE49-F238E27FC236}">
                <a16:creationId xmlns:a16="http://schemas.microsoft.com/office/drawing/2014/main" id="{202D9D2E-8AC0-4C43-B467-87378CFDE20F}"/>
              </a:ext>
            </a:extLst>
          </p:cNvPr>
          <p:cNvPicPr>
            <a:picLocks noChangeAspect="1"/>
          </p:cNvPicPr>
          <p:nvPr/>
        </p:nvPicPr>
        <p:blipFill rotWithShape="1">
          <a:blip r:embed="rId7">
            <a:extLst>
              <a:ext uri="{28A0092B-C50C-407E-A947-70E740481C1C}">
                <a14:useLocalDpi xmlns:a14="http://schemas.microsoft.com/office/drawing/2010/main" val="0"/>
              </a:ext>
            </a:extLst>
          </a:blip>
          <a:srcRect t="24544" r="-4" b="4908"/>
          <a:stretch/>
        </p:blipFill>
        <p:spPr>
          <a:xfrm>
            <a:off x="8942225" y="4195325"/>
            <a:ext cx="2743198" cy="1935194"/>
          </a:xfrm>
          <a:prstGeom prst="rect">
            <a:avLst/>
          </a:prstGeom>
        </p:spPr>
      </p:pic>
    </p:spTree>
    <p:extLst>
      <p:ext uri="{BB962C8B-B14F-4D97-AF65-F5344CB8AC3E}">
        <p14:creationId xmlns:p14="http://schemas.microsoft.com/office/powerpoint/2010/main" val="214738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12036"/>
            <a:ext cx="5978072" cy="58309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Parental Pressure - 1</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311964"/>
            <a:ext cx="5978072" cy="4936435"/>
          </a:xfrm>
        </p:spPr>
        <p:txBody>
          <a:bodyPr anchor="ctr">
            <a:normAutofit/>
          </a:bodyPr>
          <a:lstStyle/>
          <a:p>
            <a:pPr marL="36900" indent="0">
              <a:lnSpc>
                <a:spcPct val="90000"/>
              </a:lnSpc>
              <a:buClr>
                <a:srgbClr val="5C7FA5"/>
              </a:buClr>
              <a:buNone/>
            </a:pPr>
            <a:endParaRPr lang="en-US" sz="2400" dirty="0"/>
          </a:p>
          <a:p>
            <a:pPr marL="36900" indent="0">
              <a:lnSpc>
                <a:spcPct val="90000"/>
              </a:lnSpc>
              <a:buClr>
                <a:srgbClr val="5C7FA5"/>
              </a:buClr>
              <a:buNone/>
            </a:pPr>
            <a:r>
              <a:rPr lang="en-US" sz="2400" dirty="0" err="1">
                <a:latin typeface="Tahoma" panose="020B0604030504040204" pitchFamily="34" charset="0"/>
                <a:ea typeface="Tahoma" panose="020B0604030504040204" pitchFamily="34" charset="0"/>
                <a:cs typeface="Tahoma" panose="020B0604030504040204" pitchFamily="34" charset="0"/>
              </a:rPr>
              <a:t>Daryll</a:t>
            </a:r>
            <a:r>
              <a:rPr lang="en-US" sz="2400" dirty="0">
                <a:latin typeface="Tahoma" panose="020B0604030504040204" pitchFamily="34" charset="0"/>
                <a:ea typeface="Tahoma" panose="020B0604030504040204" pitchFamily="34" charset="0"/>
                <a:cs typeface="Tahoma" panose="020B0604030504040204" pitchFamily="34" charset="0"/>
              </a:rPr>
              <a:t> Campbell coaches his daughter Roxy with a fierce determination.</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Samantha Campbell is the breadwinner  – working all hours to provide for the family.</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Both of their actions put family relationships under strain yet they both believe they are trying to do the best for their children.</a:t>
            </a:r>
          </a:p>
          <a:p>
            <a:pPr marL="36900" indent="0">
              <a:lnSpc>
                <a:spcPct val="90000"/>
              </a:lnSpc>
              <a:buClr>
                <a:srgbClr val="5C7FA5"/>
              </a:buClr>
              <a:buNone/>
            </a:pPr>
            <a:endParaRPr lang="en-US" sz="2400" dirty="0"/>
          </a:p>
          <a:p>
            <a:pPr marL="36900" indent="0">
              <a:lnSpc>
                <a:spcPct val="90000"/>
              </a:lnSpc>
              <a:buClr>
                <a:srgbClr val="5C7FA5"/>
              </a:buClr>
              <a:buNone/>
            </a:pPr>
            <a:endParaRPr lang="en-US" sz="1600" dirty="0"/>
          </a:p>
        </p:txBody>
      </p:sp>
      <p:pic>
        <p:nvPicPr>
          <p:cNvPr id="28" name="Picture 27">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77286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12036"/>
            <a:ext cx="5978072" cy="58309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Parental Pressure - 1</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311964"/>
            <a:ext cx="5978072" cy="4936435"/>
          </a:xfrm>
        </p:spPr>
        <p:txBody>
          <a:bodyPr anchor="ctr">
            <a:normAutofit/>
          </a:bodyPr>
          <a:lstStyle/>
          <a:p>
            <a:pPr marL="36900" indent="0">
              <a:lnSpc>
                <a:spcPct val="90000"/>
              </a:lnSpc>
              <a:buClr>
                <a:srgbClr val="5C7FA5"/>
              </a:buClr>
              <a:buNone/>
            </a:pPr>
            <a:endParaRPr lang="en-US" sz="2400" dirty="0"/>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See useful links below for more information.</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hlinkClick r:id="rId2"/>
              </a:rPr>
              <a:t>https://thecpsu.org.uk/help-advice/topics/parents-in-sport/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hlinkClick r:id="rId3"/>
              </a:rPr>
              <a:t>https://www.parentsinsport.co.uk/2017/05/26/when-parents-become-too-pushy-in-sport/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What would students do if put under the kind of pressure that Daryll imposes on Roxy.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Is he justified? </a:t>
            </a:r>
          </a:p>
          <a:p>
            <a:pPr marL="36900" indent="0">
              <a:lnSpc>
                <a:spcPct val="90000"/>
              </a:lnSpc>
              <a:buClr>
                <a:srgbClr val="5C7FA5"/>
              </a:buClr>
              <a:buNone/>
            </a:pPr>
            <a:endParaRPr lang="en-US" sz="2400" dirty="0"/>
          </a:p>
          <a:p>
            <a:pPr marL="36900" indent="0">
              <a:lnSpc>
                <a:spcPct val="90000"/>
              </a:lnSpc>
              <a:buClr>
                <a:srgbClr val="5C7FA5"/>
              </a:buClr>
              <a:buNone/>
            </a:pPr>
            <a:endParaRPr lang="en-US" sz="16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87909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53218"/>
            <a:ext cx="5978072" cy="78779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Parental Pressure - 2</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41009"/>
            <a:ext cx="5978072" cy="5100147"/>
          </a:xfrm>
        </p:spPr>
        <p:txBody>
          <a:bodyPr anchor="ctr">
            <a:normAutofit/>
          </a:bodyPr>
          <a:lstStyle/>
          <a:p>
            <a:pPr marL="36900" indent="0">
              <a:lnSpc>
                <a:spcPct val="90000"/>
              </a:lnSpc>
              <a:buClr>
                <a:srgbClr val="5C7FA5"/>
              </a:buClr>
              <a:buNone/>
            </a:pPr>
            <a:endParaRPr lang="en-US" sz="2600" dirty="0"/>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On the other </a:t>
            </a:r>
            <a:r>
              <a:rPr lang="en-US" sz="2400" dirty="0" smtClean="0">
                <a:latin typeface="Tahoma" panose="020B0604030504040204" pitchFamily="34" charset="0"/>
                <a:ea typeface="Tahoma" panose="020B0604030504040204" pitchFamily="34" charset="0"/>
                <a:cs typeface="Tahoma" panose="020B0604030504040204" pitchFamily="34" charset="0"/>
              </a:rPr>
              <a:t>hand, </a:t>
            </a:r>
            <a:r>
              <a:rPr lang="en-US" sz="2400" dirty="0">
                <a:latin typeface="Tahoma" panose="020B0604030504040204" pitchFamily="34" charset="0"/>
                <a:ea typeface="Tahoma" panose="020B0604030504040204" pitchFamily="34" charset="0"/>
                <a:cs typeface="Tahoma" panose="020B0604030504040204" pitchFamily="34" charset="0"/>
              </a:rPr>
              <a:t>Daryll and Samantha are trying to manage two talented children. Roxy is quite withdrawn and Kaine appears to be quite arrogant.</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Daryll is desperately trying to get a job. Samantha is working long shifts and holding the family together. Their son is in trouble at school, he gets involved in local gang conflicts, their daughter has her own huge obstacles to overcome.</a:t>
            </a:r>
          </a:p>
          <a:p>
            <a:pPr marL="36900" indent="0">
              <a:lnSpc>
                <a:spcPct val="90000"/>
              </a:lnSpc>
              <a:buClr>
                <a:srgbClr val="5C7FA5"/>
              </a:buClr>
              <a:buNone/>
            </a:pPr>
            <a:endParaRPr lang="en-US" sz="1900" dirty="0"/>
          </a:p>
        </p:txBody>
      </p:sp>
      <p:pic>
        <p:nvPicPr>
          <p:cNvPr id="26" name="Picture 25">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76739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53218"/>
            <a:ext cx="5978072" cy="78779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Parental Pressure - 2</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834772" y="1485900"/>
            <a:ext cx="5654928" cy="3149600"/>
          </a:xfrm>
        </p:spPr>
        <p:txBody>
          <a:bodyPr anchor="ctr">
            <a:normAutofit/>
          </a:bodyPr>
          <a:lstStyle/>
          <a:p>
            <a:pPr marL="36900" indent="0">
              <a:lnSpc>
                <a:spcPct val="90000"/>
              </a:lnSpc>
              <a:buClr>
                <a:srgbClr val="5C7FA5"/>
              </a:buClr>
              <a:buNone/>
            </a:pPr>
            <a:endParaRPr lang="en-US" sz="2600" dirty="0"/>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Then of course there is the trauma Samantha experienced; as a young girl she saw her own brother fatally stabbed outside her school.</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So what about the pressures on Daryll and Samantha?</a:t>
            </a:r>
          </a:p>
          <a:p>
            <a:pPr marL="36900" indent="0">
              <a:lnSpc>
                <a:spcPct val="90000"/>
              </a:lnSpc>
              <a:buClr>
                <a:srgbClr val="5C7FA5"/>
              </a:buClr>
              <a:buNone/>
            </a:pPr>
            <a:endParaRPr lang="en-US" sz="19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48265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799495" y="240578"/>
            <a:ext cx="5978072" cy="402887"/>
          </a:xfrm>
        </p:spPr>
        <p:txBody>
          <a:bodyPr>
            <a:normAutofit fontScale="90000"/>
          </a:bodyPr>
          <a:lstStyle/>
          <a:p>
            <a:r>
              <a:rPr lang="en-GB" sz="3100" b="1" dirty="0">
                <a:latin typeface="Tahoma" panose="020B0604030504040204" pitchFamily="34" charset="0"/>
                <a:ea typeface="Tahoma" panose="020B0604030504040204" pitchFamily="34" charset="0"/>
                <a:cs typeface="Tahoma" panose="020B0604030504040204" pitchFamily="34" charset="0"/>
              </a:rPr>
              <a:t>Parental Pressure   </a:t>
            </a:r>
            <a:r>
              <a:rPr lang="en-GB" sz="27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880533"/>
            <a:ext cx="5978072" cy="4255911"/>
          </a:xfrm>
        </p:spPr>
        <p:txBody>
          <a:bodyPr anchor="ctr">
            <a:normAutofit/>
          </a:bodyPr>
          <a:lstStyle/>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Place pupils into groups of 4.</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Give each group a sheet of A3 paper which they divide into 4 – one quarter for each member of the family.</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Each pupil takes on a character and writes down the pressures that character is experiencing.</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Then rotate the sheet round to enable them to write for each character. </a:t>
            </a:r>
          </a:p>
          <a:p>
            <a:pPr marL="36900" indent="0">
              <a:lnSpc>
                <a:spcPct val="90000"/>
              </a:lnSpc>
              <a:buClr>
                <a:srgbClr val="5C7FA5"/>
              </a:buClr>
              <a:buNone/>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graphicFrame>
        <p:nvGraphicFramePr>
          <p:cNvPr id="2" name="Table 1">
            <a:extLst>
              <a:ext uri="{FF2B5EF4-FFF2-40B4-BE49-F238E27FC236}">
                <a16:creationId xmlns:a16="http://schemas.microsoft.com/office/drawing/2014/main" id="{310FAC51-5E36-406A-B54D-6A78924B5005}"/>
              </a:ext>
            </a:extLst>
          </p:cNvPr>
          <p:cNvGraphicFramePr>
            <a:graphicFrameLocks noGrp="1"/>
          </p:cNvGraphicFramePr>
          <p:nvPr>
            <p:extLst>
              <p:ext uri="{D42A27DB-BD31-4B8C-83A1-F6EECF244321}">
                <p14:modId xmlns:p14="http://schemas.microsoft.com/office/powerpoint/2010/main" val="2860890131"/>
              </p:ext>
            </p:extLst>
          </p:nvPr>
        </p:nvGraphicFramePr>
        <p:xfrm>
          <a:off x="1086679" y="5283200"/>
          <a:ext cx="4015899" cy="1049867"/>
        </p:xfrm>
        <a:graphic>
          <a:graphicData uri="http://schemas.openxmlformats.org/drawingml/2006/table">
            <a:tbl>
              <a:tblPr>
                <a:tableStyleId>{073A0DAA-6AF3-43AB-8588-CEC1D06C72B9}</a:tableStyleId>
              </a:tblPr>
              <a:tblGrid>
                <a:gridCol w="2006477">
                  <a:extLst>
                    <a:ext uri="{9D8B030D-6E8A-4147-A177-3AD203B41FA5}">
                      <a16:colId xmlns:a16="http://schemas.microsoft.com/office/drawing/2014/main" val="143274343"/>
                    </a:ext>
                  </a:extLst>
                </a:gridCol>
                <a:gridCol w="2009422">
                  <a:extLst>
                    <a:ext uri="{9D8B030D-6E8A-4147-A177-3AD203B41FA5}">
                      <a16:colId xmlns:a16="http://schemas.microsoft.com/office/drawing/2014/main" val="3752726480"/>
                    </a:ext>
                  </a:extLst>
                </a:gridCol>
              </a:tblGrid>
              <a:tr h="530578">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Roxy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Kaine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465595"/>
                  </a:ext>
                </a:extLst>
              </a:tr>
              <a:tr h="519289">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Daryll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Samantha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7970845"/>
                  </a:ext>
                </a:extLst>
              </a:tr>
            </a:tbl>
          </a:graphicData>
        </a:graphic>
      </p:graphicFrame>
    </p:spTree>
    <p:extLst>
      <p:ext uri="{BB962C8B-B14F-4D97-AF65-F5344CB8AC3E}">
        <p14:creationId xmlns:p14="http://schemas.microsoft.com/office/powerpoint/2010/main" val="34689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799495" y="240578"/>
            <a:ext cx="5978072" cy="402887"/>
          </a:xfrm>
        </p:spPr>
        <p:txBody>
          <a:bodyPr>
            <a:normAutofit fontScale="90000"/>
          </a:bodyPr>
          <a:lstStyle/>
          <a:p>
            <a:r>
              <a:rPr lang="en-GB" sz="3100" b="1" dirty="0">
                <a:latin typeface="Tahoma" panose="020B0604030504040204" pitchFamily="34" charset="0"/>
                <a:ea typeface="Tahoma" panose="020B0604030504040204" pitchFamily="34" charset="0"/>
                <a:cs typeface="Tahoma" panose="020B0604030504040204" pitchFamily="34" charset="0"/>
              </a:rPr>
              <a:t>Parental Pressure   </a:t>
            </a:r>
            <a:r>
              <a:rPr lang="en-GB" sz="27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880533"/>
            <a:ext cx="5978072" cy="4255911"/>
          </a:xfrm>
        </p:spPr>
        <p:txBody>
          <a:bodyPr anchor="ctr">
            <a:normAutofit/>
          </a:bodyPr>
          <a:lstStyle/>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As a </a:t>
            </a:r>
            <a:r>
              <a:rPr lang="en-US" sz="2400" dirty="0" smtClean="0">
                <a:latin typeface="Tahoma" panose="020B0604030504040204" pitchFamily="34" charset="0"/>
                <a:ea typeface="Tahoma" panose="020B0604030504040204" pitchFamily="34" charset="0"/>
                <a:cs typeface="Tahoma" panose="020B0604030504040204" pitchFamily="34" charset="0"/>
              </a:rPr>
              <a:t>group, </a:t>
            </a:r>
            <a:r>
              <a:rPr lang="en-US" sz="2400" dirty="0">
                <a:latin typeface="Tahoma" panose="020B0604030504040204" pitchFamily="34" charset="0"/>
                <a:ea typeface="Tahoma" panose="020B0604030504040204" pitchFamily="34" charset="0"/>
                <a:cs typeface="Tahoma" panose="020B0604030504040204" pitchFamily="34" charset="0"/>
              </a:rPr>
              <a:t>discuss each character; highlight the main issues, try to think of solutions.</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Share ideas with the whole group.</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Pupils could then choose one of the four characters to write a letter to, advising that character how to deal with their situation.</a:t>
            </a:r>
          </a:p>
          <a:p>
            <a:pPr marL="36900" indent="0">
              <a:lnSpc>
                <a:spcPct val="90000"/>
              </a:lnSpc>
              <a:buClr>
                <a:srgbClr val="5C7FA5"/>
              </a:buClr>
              <a:buNone/>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graphicFrame>
        <p:nvGraphicFramePr>
          <p:cNvPr id="2" name="Table 1">
            <a:extLst>
              <a:ext uri="{FF2B5EF4-FFF2-40B4-BE49-F238E27FC236}">
                <a16:creationId xmlns:a16="http://schemas.microsoft.com/office/drawing/2014/main" id="{310FAC51-5E36-406A-B54D-6A78924B5005}"/>
              </a:ext>
            </a:extLst>
          </p:cNvPr>
          <p:cNvGraphicFramePr>
            <a:graphicFrameLocks noGrp="1"/>
          </p:cNvGraphicFramePr>
          <p:nvPr/>
        </p:nvGraphicFramePr>
        <p:xfrm>
          <a:off x="1086679" y="5283200"/>
          <a:ext cx="4015899" cy="1049867"/>
        </p:xfrm>
        <a:graphic>
          <a:graphicData uri="http://schemas.openxmlformats.org/drawingml/2006/table">
            <a:tbl>
              <a:tblPr>
                <a:tableStyleId>{073A0DAA-6AF3-43AB-8588-CEC1D06C72B9}</a:tableStyleId>
              </a:tblPr>
              <a:tblGrid>
                <a:gridCol w="2006477">
                  <a:extLst>
                    <a:ext uri="{9D8B030D-6E8A-4147-A177-3AD203B41FA5}">
                      <a16:colId xmlns:a16="http://schemas.microsoft.com/office/drawing/2014/main" val="143274343"/>
                    </a:ext>
                  </a:extLst>
                </a:gridCol>
                <a:gridCol w="2009422">
                  <a:extLst>
                    <a:ext uri="{9D8B030D-6E8A-4147-A177-3AD203B41FA5}">
                      <a16:colId xmlns:a16="http://schemas.microsoft.com/office/drawing/2014/main" val="3752726480"/>
                    </a:ext>
                  </a:extLst>
                </a:gridCol>
              </a:tblGrid>
              <a:tr h="530578">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Roxy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Kaine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465595"/>
                  </a:ext>
                </a:extLst>
              </a:tr>
              <a:tr h="519289">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Daryll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Samantha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7970845"/>
                  </a:ext>
                </a:extLst>
              </a:tr>
            </a:tbl>
          </a:graphicData>
        </a:graphic>
      </p:graphicFrame>
    </p:spTree>
    <p:extLst>
      <p:ext uri="{BB962C8B-B14F-4D97-AF65-F5344CB8AC3E}">
        <p14:creationId xmlns:p14="http://schemas.microsoft.com/office/powerpoint/2010/main" val="313895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03200"/>
            <a:ext cx="5978072" cy="541867"/>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58888"/>
            <a:ext cx="5978072" cy="5328659"/>
          </a:xfrm>
        </p:spPr>
        <p:txBody>
          <a:bodyPr anchor="ctr">
            <a:normAutofit/>
          </a:bodyPr>
          <a:lstStyle/>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The main part of the story happens over a period of 8 weeks, with the reader being given specific dates to lead them through the events.</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How do the names of each part give a clue as to what may happen?</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There are graphic additions e.g. text messages, invitations, pictures.</a:t>
            </a:r>
          </a:p>
          <a:p>
            <a:pPr marL="36900" indent="0">
              <a:buClr>
                <a:srgbClr val="5C7FA5"/>
              </a:buClr>
              <a:buNone/>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93772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03200"/>
            <a:ext cx="5978072" cy="541867"/>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58888"/>
            <a:ext cx="5978072" cy="5328659"/>
          </a:xfrm>
        </p:spPr>
        <p:txBody>
          <a:bodyPr anchor="ctr">
            <a:normAutofit/>
          </a:bodyPr>
          <a:lstStyle/>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How is social media used in the book? </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How does it impact on the characters? </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Is that helpful to the reader?</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Did you notice it as you were reading?</a:t>
            </a:r>
          </a:p>
          <a:p>
            <a:pPr marL="36900" indent="0">
              <a:buClr>
                <a:srgbClr val="5C7FA5"/>
              </a:buClr>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How does the way a story is presented to the reader make the book more enjoyable to read?</a:t>
            </a:r>
          </a:p>
          <a:p>
            <a:pPr marL="36900" indent="0">
              <a:buClr>
                <a:srgbClr val="5C7FA5"/>
              </a:buClr>
              <a:buNone/>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0944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5146160" y="357810"/>
            <a:ext cx="5978072" cy="6214440"/>
          </a:xfrm>
        </p:spPr>
        <p:txBody>
          <a:bodyPr vert="horz" lIns="91440" tIns="45720" rIns="91440" bIns="45720" rtlCol="0" anchor="ctr">
            <a:normAutofit/>
          </a:bodyPr>
          <a:lstStyle/>
          <a:p>
            <a:r>
              <a:rPr lang="en-US" sz="2800" dirty="0">
                <a:effectLst/>
                <a:latin typeface="Tahoma" panose="020B0604030504040204" pitchFamily="34" charset="0"/>
                <a:ea typeface="Tahoma" panose="020B0604030504040204" pitchFamily="34" charset="0"/>
                <a:cs typeface="Tahoma" panose="020B0604030504040204" pitchFamily="34" charset="0"/>
              </a:rPr>
              <a:t>“</a:t>
            </a:r>
            <a:r>
              <a:rPr lang="en-US" sz="2800" i="1" dirty="0">
                <a:effectLst/>
                <a:latin typeface="Tahoma" panose="020B0604030504040204" pitchFamily="34" charset="0"/>
                <a:ea typeface="Tahoma" panose="020B0604030504040204" pitchFamily="34" charset="0"/>
                <a:cs typeface="Tahoma" panose="020B0604030504040204" pitchFamily="34" charset="0"/>
              </a:rPr>
              <a:t>Unstoppabl</a:t>
            </a:r>
            <a:r>
              <a:rPr lang="en-US" sz="2800" dirty="0">
                <a:effectLst/>
                <a:latin typeface="Tahoma" panose="020B0604030504040204" pitchFamily="34" charset="0"/>
                <a:ea typeface="Tahoma" panose="020B0604030504040204" pitchFamily="34" charset="0"/>
                <a:cs typeface="Tahoma" panose="020B0604030504040204" pitchFamily="34" charset="0"/>
              </a:rPr>
              <a:t>e is about sport, family and peer pressure – the forces and obstacles that many young people are facing everyday as they </a:t>
            </a:r>
            <a:r>
              <a:rPr lang="en-US" sz="2800" dirty="0" smtClean="0">
                <a:effectLst/>
                <a:latin typeface="Tahoma" panose="020B0604030504040204" pitchFamily="34" charset="0"/>
                <a:ea typeface="Tahoma" panose="020B0604030504040204" pitchFamily="34" charset="0"/>
                <a:cs typeface="Tahoma" panose="020B0604030504040204" pitchFamily="34" charset="0"/>
              </a:rPr>
              <a:t>grow up</a:t>
            </a:r>
            <a:r>
              <a:rPr lang="en-US" sz="2800" dirty="0">
                <a:effectLst/>
                <a:latin typeface="Tahoma" panose="020B0604030504040204" pitchFamily="34" charset="0"/>
                <a:ea typeface="Tahoma" panose="020B0604030504040204" pitchFamily="34" charset="0"/>
                <a:cs typeface="Tahoma" panose="020B0604030504040204" pitchFamily="34" charset="0"/>
              </a:rPr>
              <a:t>, trying to achieve their dreams.”</a:t>
            </a:r>
            <a:r>
              <a:rPr lang="en-US" dirty="0">
                <a:effectLst/>
              </a:rPr>
              <a:t> </a:t>
            </a:r>
            <a:endParaRPr lang="en-US" sz="3200" dirty="0">
              <a:cs typeface="Tahoma" panose="020B0604030504040204" pitchFamily="34" charset="0"/>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10649" y="1"/>
            <a:ext cx="4571649" cy="6858000"/>
          </a:xfrm>
          <a:prstGeom prst="rect">
            <a:avLst/>
          </a:prstGeom>
        </p:spPr>
      </p:pic>
      <p:sp>
        <p:nvSpPr>
          <p:cNvPr id="19" name="Content Placeholder 13">
            <a:extLst>
              <a:ext uri="{FF2B5EF4-FFF2-40B4-BE49-F238E27FC236}">
                <a16:creationId xmlns:a16="http://schemas.microsoft.com/office/drawing/2014/main" id="{553CE5F4-58AA-4289-A507-99ECE3A19918}"/>
              </a:ext>
            </a:extLst>
          </p:cNvPr>
          <p:cNvSpPr>
            <a:spLocks noGrp="1"/>
          </p:cNvSpPr>
          <p:nvPr>
            <p:ph idx="4294967295"/>
          </p:nvPr>
        </p:nvSpPr>
        <p:spPr>
          <a:xfrm>
            <a:off x="5146160" y="1828801"/>
            <a:ext cx="5978072" cy="4479234"/>
          </a:xfrm>
        </p:spPr>
        <p:txBody>
          <a:bodyPr vert="horz" lIns="91440" tIns="45720" rIns="91440" bIns="45720" rtlCol="0" anchor="ctr">
            <a:normAutofit/>
          </a:bodyPr>
          <a:lstStyle/>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a:p>
            <a:pPr marL="36900" indent="0">
              <a:buClr>
                <a:srgbClr val="5C7FA5"/>
              </a:buClr>
              <a:buFont typeface="Wingdings 2" charset="2"/>
              <a:buNone/>
            </a:pPr>
            <a:endParaRPr lang="en-US" dirty="0"/>
          </a:p>
        </p:txBody>
      </p:sp>
    </p:spTree>
    <p:extLst>
      <p:ext uri="{BB962C8B-B14F-4D97-AF65-F5344CB8AC3E}">
        <p14:creationId xmlns:p14="http://schemas.microsoft.com/office/powerpoint/2010/main" val="350720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22291"/>
            <a:ext cx="5978072" cy="445354"/>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936978"/>
            <a:ext cx="5978072" cy="5598733"/>
          </a:xfrm>
        </p:spPr>
        <p:txBody>
          <a:bodyPr anchor="ctr">
            <a:noAutofit/>
          </a:bodyPr>
          <a:lstStyle/>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The varied writing styles in ‘Unstoppable’:</a:t>
            </a:r>
          </a:p>
          <a:p>
            <a:pPr>
              <a:buClr>
                <a:srgbClr val="5C7FA5"/>
              </a:buClr>
              <a:buFont typeface="Wingdings" panose="05000000000000000000" pitchFamily="2" charset="2"/>
              <a:buChar char="Ø"/>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The narrative</a:t>
            </a:r>
          </a:p>
          <a:p>
            <a:pPr>
              <a:buClr>
                <a:srgbClr val="5C7FA5"/>
              </a:buClr>
              <a:buFont typeface="Wingdings" panose="05000000000000000000" pitchFamily="2" charset="2"/>
              <a:buChar char="Ø"/>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Roxy’s Diary</a:t>
            </a:r>
          </a:p>
          <a:p>
            <a:pPr>
              <a:buClr>
                <a:srgbClr val="5C7FA5"/>
              </a:buClr>
              <a:buFont typeface="Wingdings" panose="05000000000000000000" pitchFamily="2" charset="2"/>
              <a:buChar char="Ø"/>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Flashbacks  with Kaine and Mamma</a:t>
            </a:r>
          </a:p>
          <a:p>
            <a:pPr>
              <a:buClr>
                <a:srgbClr val="5C7FA5"/>
              </a:buClr>
              <a:buFont typeface="Wingdings" panose="05000000000000000000" pitchFamily="2" charset="2"/>
              <a:buChar char="Ø"/>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Newspaper  reports</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Can students find examples of each style and </a:t>
            </a:r>
            <a:r>
              <a:rPr lang="en-US" sz="2400" dirty="0" err="1">
                <a:latin typeface="Tahoma" panose="020B0604030504040204" pitchFamily="34" charset="0"/>
                <a:ea typeface="Tahoma" panose="020B0604030504040204" pitchFamily="34" charset="0"/>
                <a:cs typeface="Tahoma" panose="020B0604030504040204" pitchFamily="34" charset="0"/>
              </a:rPr>
              <a:t>analyse</a:t>
            </a:r>
            <a:r>
              <a:rPr lang="en-US" sz="2400" dirty="0">
                <a:latin typeface="Tahoma" panose="020B0604030504040204" pitchFamily="34" charset="0"/>
                <a:ea typeface="Tahoma" panose="020B0604030504040204" pitchFamily="34" charset="0"/>
                <a:cs typeface="Tahoma" panose="020B0604030504040204" pitchFamily="34" charset="0"/>
              </a:rPr>
              <a:t> how effective they are – what are their key features – what do they add to the story?</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Teachers may give a few examples to get the conversation started but encourage pupils to find their own.</a:t>
            </a:r>
          </a:p>
          <a:p>
            <a:pPr>
              <a:buClr>
                <a:srgbClr val="5C7FA5"/>
              </a:buClr>
              <a:buFont typeface="Wingdings" panose="05000000000000000000" pitchFamily="2" charset="2"/>
              <a:buChar char="Ø"/>
            </a:pPr>
            <a:endParaRPr lang="en-US" sz="2400" dirty="0"/>
          </a:p>
        </p:txBody>
      </p:sp>
      <p:pic>
        <p:nvPicPr>
          <p:cNvPr id="26" name="Picture 25">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81147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78297"/>
            <a:ext cx="7633252" cy="78850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Narrative 1</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9099030" y="278296"/>
            <a:ext cx="2788170"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1066801"/>
            <a:ext cx="6886827" cy="5479772"/>
          </a:xfrm>
        </p:spPr>
        <p:txBody>
          <a:bodyPr>
            <a:normAutofit/>
          </a:bodyPr>
          <a:lstStyle/>
          <a:p>
            <a:pPr marL="36900" indent="0">
              <a:buNone/>
            </a:pPr>
            <a:endPar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36900" indent="0">
              <a:buNone/>
            </a:pPr>
            <a:endPar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US" sz="2400" dirty="0" err="1">
                <a:solidFill>
                  <a:srgbClr val="00B0F0"/>
                </a:solidFill>
                <a:latin typeface="Tahoma" panose="020B0604030504040204" pitchFamily="34" charset="0"/>
                <a:ea typeface="Tahoma" panose="020B0604030504040204" pitchFamily="34" charset="0"/>
                <a:cs typeface="Tahoma" panose="020B0604030504040204" pitchFamily="34" charset="0"/>
              </a:rPr>
              <a:t>Kaine</a:t>
            </a: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 had already taken the ball past Rufus Blackstock once, but he went back and did it again, just to show how easy it was. </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 ‘You think you can make me look stupid?’ Rufus said, pushing Kaine hard in the chest. ‘Try it one more time and I’ll break your legs.’ . . . (page 7)</a:t>
            </a:r>
          </a:p>
          <a:p>
            <a:pPr marL="36900" indent="0">
              <a:buNone/>
            </a:pP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36900" indent="0">
              <a:buNone/>
            </a:pPr>
            <a:endParaRPr lang="en-GB" dirty="0">
              <a:solidFill>
                <a:schemeClr val="tx1"/>
              </a:solidFill>
            </a:endParaRPr>
          </a:p>
        </p:txBody>
      </p:sp>
    </p:spTree>
    <p:extLst>
      <p:ext uri="{BB962C8B-B14F-4D97-AF65-F5344CB8AC3E}">
        <p14:creationId xmlns:p14="http://schemas.microsoft.com/office/powerpoint/2010/main" val="55869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78297"/>
            <a:ext cx="7633252" cy="78850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Narrative 1</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9099030" y="278296"/>
            <a:ext cx="2788170"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1066801"/>
            <a:ext cx="7633252" cy="5479772"/>
          </a:xfrm>
        </p:spPr>
        <p:txBody>
          <a:bodyPr>
            <a:normAutofit/>
          </a:bodyPr>
          <a:lstStyle/>
          <a:p>
            <a:pPr marL="36900" indent="0">
              <a:buNone/>
            </a:pPr>
            <a:endPar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 . . ‘Who do you think you’re pushing?’ Kaine responded, shoving his rival back with such force that he nearly fell over.</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 ‘Leave it, Kaine!’ said Alonso Jackson, trying to pull Kaine away. ‘He started it!’ said Kaine, spitting on the ground and pulling AJ’s arm off him as they walked back into their own half. (page 7)</a:t>
            </a:r>
          </a:p>
          <a:p>
            <a:pPr marL="36900" indent="0">
              <a:buNone/>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How does the storytelling help the reader picture the scene?</a:t>
            </a:r>
          </a:p>
          <a:p>
            <a:pPr marL="36900" indent="0">
              <a:buNone/>
            </a:pPr>
            <a:endParaRPr lang="en-US" sz="2400" dirty="0">
              <a:solidFill>
                <a:srgbClr val="00B0F0"/>
              </a:solidFill>
            </a:endParaRPr>
          </a:p>
          <a:p>
            <a:pPr marL="36900" indent="0">
              <a:buNone/>
            </a:pPr>
            <a:endParaRPr lang="en-GB" dirty="0">
              <a:solidFill>
                <a:schemeClr val="tx1"/>
              </a:solidFill>
            </a:endParaRPr>
          </a:p>
        </p:txBody>
      </p:sp>
    </p:spTree>
    <p:extLst>
      <p:ext uri="{BB962C8B-B14F-4D97-AF65-F5344CB8AC3E}">
        <p14:creationId xmlns:p14="http://schemas.microsoft.com/office/powerpoint/2010/main" val="337753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304800" y="278297"/>
            <a:ext cx="8242247" cy="78850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Roxy’s Diary - 1</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9156042" y="278296"/>
            <a:ext cx="2731158"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1066801"/>
            <a:ext cx="6761169" cy="5479772"/>
          </a:xfrm>
        </p:spPr>
        <p:txBody>
          <a:bodyPr>
            <a:noAutofit/>
          </a:bodyPr>
          <a:lstStyle/>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GOOD DAY: For the first time in weeks, I didn’t have a headache during the day at school. It only kicked in later. Mum says it’s the ‘changes’ in my body (hate the way she says that word ‘changes’).</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BAD DAY: Mum and Dad are shouting again now in the kitchen and the headache has come back twice as bad. Is my brain going to explode?</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(page 47)</a:t>
            </a:r>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How does her diary show a different side to Roxy?</a:t>
            </a:r>
          </a:p>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What clues are there which foretell dramatic events ahead?</a:t>
            </a:r>
          </a:p>
        </p:txBody>
      </p:sp>
    </p:spTree>
    <p:extLst>
      <p:ext uri="{BB962C8B-B14F-4D97-AF65-F5344CB8AC3E}">
        <p14:creationId xmlns:p14="http://schemas.microsoft.com/office/powerpoint/2010/main" val="110322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304800" y="278297"/>
            <a:ext cx="8242247" cy="490329"/>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Roxy’s Diary - 2</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9156042" y="278296"/>
            <a:ext cx="2731158"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1501421"/>
            <a:ext cx="6761169" cy="4346223"/>
          </a:xfrm>
        </p:spPr>
        <p:txBody>
          <a:bodyPr>
            <a:normAutofit/>
          </a:bodyPr>
          <a:lstStyle/>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Roxy’s diary is her secret place to describe her thoughts and feelings.</a:t>
            </a:r>
          </a:p>
          <a:p>
            <a:pPr marL="3690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‘I just wish I could disappear and no one could ever find me again. And, you know what? If I did, no one would even miss me.’ (page 159)</a:t>
            </a:r>
            <a:endParaRPr lang="en-GB" sz="2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A diary can be a private place to write your thoughts,  hopes, dreams, wishes; but also your fears, anger, frustrations.</a:t>
            </a:r>
          </a:p>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Would you read someone’s diary without them knowing? </a:t>
            </a:r>
          </a:p>
          <a:p>
            <a:pPr marL="36900" indent="0">
              <a:buNone/>
            </a:pPr>
            <a:endParaRPr lang="en-GB" dirty="0">
              <a:solidFill>
                <a:schemeClr val="tx1"/>
              </a:solidFill>
            </a:endParaRPr>
          </a:p>
        </p:txBody>
      </p:sp>
    </p:spTree>
    <p:extLst>
      <p:ext uri="{BB962C8B-B14F-4D97-AF65-F5344CB8AC3E}">
        <p14:creationId xmlns:p14="http://schemas.microsoft.com/office/powerpoint/2010/main" val="281362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304800" y="278297"/>
            <a:ext cx="8242247" cy="490329"/>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Roxy’s Diary - 2</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9156042" y="278296"/>
            <a:ext cx="2731158"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874644"/>
            <a:ext cx="6761169" cy="5671929"/>
          </a:xfrm>
        </p:spPr>
        <p:txBody>
          <a:bodyPr>
            <a:normAutofit/>
          </a:bodyPr>
          <a:lstStyle/>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Kaine reads Roxy’s diary and later actually writes in it!</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‘I’m so sorry that you were so unhappy –  I swear I didn’t know I thought you were happy and I was the only one that was unhappy.’ (page 229 – 238)</a:t>
            </a:r>
          </a:p>
          <a:p>
            <a:pPr marL="36900" indent="0">
              <a:buNone/>
            </a:pPr>
            <a:endParaRPr lang="en-GB" sz="2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Too often we read about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after someone has died, family and friends find a diary or journal and are shocked and surprised at what they find written there.</a:t>
            </a:r>
          </a:p>
          <a:p>
            <a:pPr marL="36900" indent="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How can a diary both help and hinder you?</a:t>
            </a:r>
          </a:p>
          <a:p>
            <a:pPr marL="36900" indent="0">
              <a:buNone/>
            </a:pPr>
            <a:endParaRPr lang="en-GB" dirty="0">
              <a:solidFill>
                <a:schemeClr val="tx1"/>
              </a:solidFill>
            </a:endParaRPr>
          </a:p>
        </p:txBody>
      </p:sp>
    </p:spTree>
    <p:extLst>
      <p:ext uri="{BB962C8B-B14F-4D97-AF65-F5344CB8AC3E}">
        <p14:creationId xmlns:p14="http://schemas.microsoft.com/office/powerpoint/2010/main" val="426913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78297"/>
            <a:ext cx="7633252" cy="78850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Flashback - 1</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8547047" y="278296"/>
            <a:ext cx="3340153"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1851377"/>
            <a:ext cx="6761169" cy="3330223"/>
          </a:xfrm>
        </p:spPr>
        <p:txBody>
          <a:bodyPr>
            <a:normAutofit/>
          </a:bodyPr>
          <a:lstStyle/>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‘Let me tell you about what I see when I go to sleep,’ Mamma said, putting the phone down and clasping Kaine’s hand tightly. She had soothingly cool hands, and whenever Kaine could feel his body or his anger over-heating, just holding his grandmother’s hand seemed to calm him down. . .   (page 35)</a:t>
            </a:r>
          </a:p>
          <a:p>
            <a:pPr marL="36900" indent="0">
              <a:buNone/>
            </a:pPr>
            <a:r>
              <a:rPr lang="en-US" sz="2400" dirty="0">
                <a:solidFill>
                  <a:srgbClr val="00B0F0"/>
                </a:solidFill>
              </a:rPr>
              <a:t> </a:t>
            </a:r>
            <a:endParaRPr lang="en-US" sz="2400" dirty="0">
              <a:solidFill>
                <a:schemeClr val="tx1"/>
              </a:solidFill>
            </a:endParaRPr>
          </a:p>
          <a:p>
            <a:pPr marL="36900" indent="0">
              <a:buNone/>
            </a:pPr>
            <a:endParaRPr lang="en-GB" dirty="0">
              <a:solidFill>
                <a:schemeClr val="tx1"/>
              </a:solidFill>
            </a:endParaRPr>
          </a:p>
        </p:txBody>
      </p:sp>
    </p:spTree>
    <p:extLst>
      <p:ext uri="{BB962C8B-B14F-4D97-AF65-F5344CB8AC3E}">
        <p14:creationId xmlns:p14="http://schemas.microsoft.com/office/powerpoint/2010/main" val="321779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78297"/>
            <a:ext cx="7633252" cy="78850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 Flashback - 1</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8547047" y="278296"/>
            <a:ext cx="3340153"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6" y="1456267"/>
            <a:ext cx="6638472" cy="4368800"/>
          </a:xfrm>
        </p:spPr>
        <p:txBody>
          <a:bodyPr>
            <a:normAutofit/>
          </a:bodyPr>
          <a:lstStyle/>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 . . ‘Every night, when I close my eyes, the same picture comes into my head. It’s you, sprinting on a football pitch, riding the wind, just like me. I send that image out to the stars, and I know it’s going to come back to us.’ (page 35)</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How do the flashbacks between Kaine and Mamma reveal more of the overall story to us?</a:t>
            </a:r>
          </a:p>
          <a:p>
            <a:pPr marL="3690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What do we find out about the family? Find 5 facts.</a:t>
            </a:r>
          </a:p>
          <a:p>
            <a:pPr marL="36900" indent="0">
              <a:buNone/>
            </a:pPr>
            <a:endParaRPr lang="en-US" sz="2400" dirty="0">
              <a:solidFill>
                <a:schemeClr val="tx1"/>
              </a:solidFill>
            </a:endParaRPr>
          </a:p>
          <a:p>
            <a:pPr marL="36900" indent="0">
              <a:buNone/>
            </a:pPr>
            <a:endParaRPr lang="en-GB" dirty="0">
              <a:solidFill>
                <a:schemeClr val="tx1"/>
              </a:solidFill>
            </a:endParaRPr>
          </a:p>
        </p:txBody>
      </p:sp>
    </p:spTree>
    <p:extLst>
      <p:ext uri="{BB962C8B-B14F-4D97-AF65-F5344CB8AC3E}">
        <p14:creationId xmlns:p14="http://schemas.microsoft.com/office/powerpoint/2010/main" val="160504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78296"/>
            <a:ext cx="7633252" cy="1175749"/>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Structure and Technique </a:t>
            </a:r>
            <a:br>
              <a:rPr lang="en-GB" sz="2800" b="1" dirty="0">
                <a:latin typeface="Tahoma" panose="020B0604030504040204" pitchFamily="34" charset="0"/>
                <a:ea typeface="Tahoma" panose="020B0604030504040204" pitchFamily="34" charset="0"/>
                <a:cs typeface="Tahoma" panose="020B0604030504040204" pitchFamily="34" charset="0"/>
              </a:rPr>
            </a:br>
            <a:r>
              <a:rPr lang="en-GB" sz="2800" b="1" dirty="0">
                <a:latin typeface="Tahoma" panose="020B0604030504040204" pitchFamily="34" charset="0"/>
                <a:ea typeface="Tahoma" panose="020B0604030504040204" pitchFamily="34" charset="0"/>
                <a:cs typeface="Tahoma" panose="020B0604030504040204" pitchFamily="34" charset="0"/>
              </a:rPr>
              <a:t>Newspaper reports</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8547047" y="278296"/>
            <a:ext cx="3340153" cy="6268277"/>
          </a:xfrm>
          <a:prstGeom prst="rect">
            <a:avLst/>
          </a:prstGeom>
        </p:spPr>
      </p:pic>
      <p:sp>
        <p:nvSpPr>
          <p:cNvPr id="5" name="Content Placeholder 4">
            <a:extLst>
              <a:ext uri="{FF2B5EF4-FFF2-40B4-BE49-F238E27FC236}">
                <a16:creationId xmlns:a16="http://schemas.microsoft.com/office/drawing/2014/main" id="{609B01C1-1807-4489-9F81-8A9EA7B73F7D}"/>
              </a:ext>
            </a:extLst>
          </p:cNvPr>
          <p:cNvSpPr>
            <a:spLocks noGrp="1"/>
          </p:cNvSpPr>
          <p:nvPr>
            <p:ph idx="1"/>
          </p:nvPr>
        </p:nvSpPr>
        <p:spPr>
          <a:xfrm>
            <a:off x="913795" y="2173573"/>
            <a:ext cx="6761169" cy="4372999"/>
          </a:xfrm>
        </p:spPr>
        <p:txBody>
          <a:bodyPr>
            <a:normAutofit/>
          </a:bodyPr>
          <a:lstStyle/>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BOY, 14, STABBED  TO DEATH </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Model student, Anthony Augustine, killed in what is believed to be a case of mistaken identity as he waited to pick his sister up after school. Tragedy linked to gang battles on the notorious Compton Estate…</a:t>
            </a:r>
          </a:p>
          <a:p>
            <a:pPr marL="36900" indent="0">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(page 84)</a:t>
            </a:r>
          </a:p>
          <a:p>
            <a:pPr marL="3690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How does a newspaper extract move the story on or give the reader essential information?</a:t>
            </a:r>
          </a:p>
          <a:p>
            <a:pPr marL="36900" indent="0">
              <a:buNone/>
            </a:pPr>
            <a:endParaRPr lang="en-GB" dirty="0">
              <a:solidFill>
                <a:schemeClr val="tx1"/>
              </a:solidFill>
            </a:endParaRPr>
          </a:p>
        </p:txBody>
      </p:sp>
    </p:spTree>
    <p:extLst>
      <p:ext uri="{BB962C8B-B14F-4D97-AF65-F5344CB8AC3E}">
        <p14:creationId xmlns:p14="http://schemas.microsoft.com/office/powerpoint/2010/main" val="30698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04800"/>
            <a:ext cx="5978072" cy="587022"/>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Characters</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891822"/>
            <a:ext cx="5978072" cy="3337278"/>
          </a:xfrm>
        </p:spPr>
        <p:txBody>
          <a:bodyPr anchor="ctr">
            <a:normAutofit fontScale="55000" lnSpcReduction="20000"/>
          </a:bodyPr>
          <a:lstStyle/>
          <a:p>
            <a:pPr marL="36900" indent="0">
              <a:buClr>
                <a:srgbClr val="5C7FA5"/>
              </a:buClr>
              <a:buNone/>
            </a:pPr>
            <a:endParaRPr lang="en-US" sz="2600" dirty="0"/>
          </a:p>
          <a:p>
            <a:pPr marL="36900" indent="0">
              <a:buClr>
                <a:srgbClr val="5C7FA5"/>
              </a:buClr>
              <a:buNone/>
            </a:pPr>
            <a:r>
              <a:rPr lang="en-US" sz="4400" dirty="0">
                <a:latin typeface="Tahoma" panose="020B0604030504040204" pitchFamily="34" charset="0"/>
                <a:ea typeface="Tahoma" panose="020B0604030504040204" pitchFamily="34" charset="0"/>
                <a:cs typeface="Tahoma" panose="020B0604030504040204" pitchFamily="34" charset="0"/>
              </a:rPr>
              <a:t>How do the other characters in the book influence or have an effect on Kaine and Roxy?</a:t>
            </a:r>
          </a:p>
          <a:p>
            <a:pPr marL="36900" indent="0">
              <a:buClr>
                <a:srgbClr val="5C7FA5"/>
              </a:buClr>
              <a:buNone/>
            </a:pPr>
            <a:r>
              <a:rPr lang="en-US" sz="4400" dirty="0">
                <a:latin typeface="Tahoma" panose="020B0604030504040204" pitchFamily="34" charset="0"/>
                <a:ea typeface="Tahoma" panose="020B0604030504040204" pitchFamily="34" charset="0"/>
                <a:cs typeface="Tahoma" panose="020B0604030504040204" pitchFamily="34" charset="0"/>
              </a:rPr>
              <a:t>Using a hexagon template, students to work in groups seeing how the different characters link up.</a:t>
            </a:r>
          </a:p>
          <a:p>
            <a:pPr marL="36900" indent="0">
              <a:buClr>
                <a:srgbClr val="5C7FA5"/>
              </a:buClr>
              <a:buNone/>
            </a:pPr>
            <a:r>
              <a:rPr lang="en-US" sz="4400" dirty="0">
                <a:latin typeface="Tahoma" panose="020B0604030504040204" pitchFamily="34" charset="0"/>
                <a:ea typeface="Tahoma" panose="020B0604030504040204" pitchFamily="34" charset="0"/>
                <a:cs typeface="Tahoma" panose="020B0604030504040204" pitchFamily="34" charset="0"/>
              </a:rPr>
              <a:t>Where do their different journeys link up or cross over?</a:t>
            </a:r>
          </a:p>
          <a:p>
            <a:pPr marL="36900" indent="0">
              <a:buClr>
                <a:srgbClr val="5C7FA5"/>
              </a:buClr>
              <a:buNone/>
            </a:pPr>
            <a:endParaRPr lang="en-US" sz="2400" dirty="0"/>
          </a:p>
        </p:txBody>
      </p:sp>
      <p:pic>
        <p:nvPicPr>
          <p:cNvPr id="26" name="Picture 25">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
        <p:nvSpPr>
          <p:cNvPr id="2" name="Hexagon 1">
            <a:extLst>
              <a:ext uri="{FF2B5EF4-FFF2-40B4-BE49-F238E27FC236}">
                <a16:creationId xmlns:a16="http://schemas.microsoft.com/office/drawing/2014/main" id="{7201A606-93EA-41C9-809D-1882F9819153}"/>
              </a:ext>
            </a:extLst>
          </p:cNvPr>
          <p:cNvSpPr/>
          <p:nvPr/>
        </p:nvSpPr>
        <p:spPr>
          <a:xfrm>
            <a:off x="913795" y="4355360"/>
            <a:ext cx="1645315" cy="139147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2E0893EC-FC62-420A-9204-85A7B4B06F52}"/>
              </a:ext>
            </a:extLst>
          </p:cNvPr>
          <p:cNvSpPr/>
          <p:nvPr/>
        </p:nvSpPr>
        <p:spPr>
          <a:xfrm>
            <a:off x="3742961" y="4465984"/>
            <a:ext cx="1645315" cy="139147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A0BEF328-D4E7-48D7-A6C7-EA0740414F43}"/>
              </a:ext>
            </a:extLst>
          </p:cNvPr>
          <p:cNvSpPr/>
          <p:nvPr/>
        </p:nvSpPr>
        <p:spPr>
          <a:xfrm>
            <a:off x="2302361" y="5161723"/>
            <a:ext cx="1645315" cy="139147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2937AB63-8A68-4688-8D61-B72134F32918}"/>
              </a:ext>
            </a:extLst>
          </p:cNvPr>
          <p:cNvSpPr/>
          <p:nvPr/>
        </p:nvSpPr>
        <p:spPr>
          <a:xfrm>
            <a:off x="5158411" y="5161723"/>
            <a:ext cx="1645315" cy="139147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063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45E2D3-836F-4BD4-ACFC-76CDB119B98E}"/>
              </a:ext>
            </a:extLst>
          </p:cNvPr>
          <p:cNvSpPr>
            <a:spLocks noGrp="1"/>
          </p:cNvSpPr>
          <p:nvPr>
            <p:ph type="title"/>
          </p:nvPr>
        </p:nvSpPr>
        <p:spPr>
          <a:xfrm>
            <a:off x="913795" y="291548"/>
            <a:ext cx="5978072" cy="914400"/>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Teaching Resources</a:t>
            </a:r>
          </a:p>
        </p:txBody>
      </p:sp>
      <p:sp>
        <p:nvSpPr>
          <p:cNvPr id="7" name="Content Placeholder 6">
            <a:extLst>
              <a:ext uri="{FF2B5EF4-FFF2-40B4-BE49-F238E27FC236}">
                <a16:creationId xmlns:a16="http://schemas.microsoft.com/office/drawing/2014/main" id="{DD92C192-7C29-4D99-8076-980A278F136C}"/>
              </a:ext>
            </a:extLst>
          </p:cNvPr>
          <p:cNvSpPr>
            <a:spLocks noGrp="1"/>
          </p:cNvSpPr>
          <p:nvPr>
            <p:ph idx="1"/>
          </p:nvPr>
        </p:nvSpPr>
        <p:spPr>
          <a:xfrm>
            <a:off x="913795" y="1205948"/>
            <a:ext cx="5978072" cy="5042451"/>
          </a:xfrm>
        </p:spPr>
        <p:txBody>
          <a:bodyPr anchor="ctr">
            <a:normAutofit fontScale="62500" lnSpcReduction="20000"/>
          </a:bodyPr>
          <a:lstStyle/>
          <a:p>
            <a:pPr marL="36900" indent="0">
              <a:buClr>
                <a:srgbClr val="5C7FA5"/>
              </a:buClr>
              <a:buNone/>
            </a:pPr>
            <a:r>
              <a:rPr lang="en-GB" sz="3800" dirty="0">
                <a:latin typeface="Tahoma" panose="020B0604030504040204" pitchFamily="34" charset="0"/>
                <a:ea typeface="Tahoma" panose="020B0604030504040204" pitchFamily="34" charset="0"/>
                <a:cs typeface="Tahoma" panose="020B0604030504040204" pitchFamily="34" charset="0"/>
              </a:rPr>
              <a:t>Here are some ideas to use in the classroom.</a:t>
            </a:r>
          </a:p>
          <a:p>
            <a:pPr marL="36900" indent="0">
              <a:buClr>
                <a:srgbClr val="5C7FA5"/>
              </a:buClr>
              <a:buNone/>
            </a:pPr>
            <a:r>
              <a:rPr lang="en-GB" sz="3800" dirty="0">
                <a:latin typeface="Tahoma" panose="020B0604030504040204" pitchFamily="34" charset="0"/>
                <a:ea typeface="Tahoma" panose="020B0604030504040204" pitchFamily="34" charset="0"/>
                <a:cs typeface="Tahoma" panose="020B0604030504040204" pitchFamily="34" charset="0"/>
              </a:rPr>
              <a:t>They can be used across the curriculum in such areas as English, Drama, P.E. Media or PSHE.</a:t>
            </a:r>
          </a:p>
          <a:p>
            <a:pPr marL="36900" indent="0">
              <a:buClr>
                <a:srgbClr val="5C7FA5"/>
              </a:buClr>
              <a:buNone/>
            </a:pPr>
            <a:r>
              <a:rPr lang="en-GB" sz="3800" dirty="0">
                <a:latin typeface="Tahoma" panose="020B0604030504040204" pitchFamily="34" charset="0"/>
                <a:ea typeface="Tahoma" panose="020B0604030504040204" pitchFamily="34" charset="0"/>
                <a:cs typeface="Tahoma" panose="020B0604030504040204" pitchFamily="34" charset="0"/>
              </a:rPr>
              <a:t>The aim is to encourage young people to think and talk about the issues raised, to react to the characters, to enjoy and reflect upon the story.</a:t>
            </a:r>
          </a:p>
          <a:p>
            <a:pPr marL="36900" indent="0">
              <a:buClr>
                <a:srgbClr val="5C7FA5"/>
              </a:buClr>
              <a:buNone/>
            </a:pPr>
            <a:r>
              <a:rPr lang="en-GB" sz="3800" dirty="0" smtClean="0">
                <a:latin typeface="Tahoma" panose="020B0604030504040204" pitchFamily="34" charset="0"/>
                <a:ea typeface="Tahoma" panose="020B0604030504040204" pitchFamily="34" charset="0"/>
                <a:cs typeface="Tahoma" panose="020B0604030504040204" pitchFamily="34" charset="0"/>
              </a:rPr>
              <a:t>Most</a:t>
            </a:r>
            <a:r>
              <a:rPr lang="en-GB" sz="3800" dirty="0" smtClean="0">
                <a:latin typeface="Tahoma" panose="020B0604030504040204" pitchFamily="34" charset="0"/>
                <a:ea typeface="Tahoma" panose="020B0604030504040204" pitchFamily="34" charset="0"/>
                <a:cs typeface="Tahoma" panose="020B0604030504040204" pitchFamily="34" charset="0"/>
              </a:rPr>
              <a:t> </a:t>
            </a:r>
            <a:r>
              <a:rPr lang="en-GB" sz="3800" dirty="0">
                <a:latin typeface="Tahoma" panose="020B0604030504040204" pitchFamily="34" charset="0"/>
                <a:ea typeface="Tahoma" panose="020B0604030504040204" pitchFamily="34" charset="0"/>
                <a:cs typeface="Tahoma" panose="020B0604030504040204" pitchFamily="34" charset="0"/>
              </a:rPr>
              <a:t>slides are for direct use with young people; others are more instructions or information for the teacher.</a:t>
            </a:r>
          </a:p>
          <a:p>
            <a:pPr marL="36900" indent="0">
              <a:buClr>
                <a:srgbClr val="5C7FA5"/>
              </a:buClr>
              <a:buNone/>
            </a:pPr>
            <a:r>
              <a:rPr lang="en-GB" sz="3800" dirty="0">
                <a:latin typeface="Tahoma" panose="020B0604030504040204" pitchFamily="34" charset="0"/>
                <a:ea typeface="Tahoma" panose="020B0604030504040204" pitchFamily="34" charset="0"/>
                <a:cs typeface="Tahoma" panose="020B0604030504040204" pitchFamily="34" charset="0"/>
              </a:rPr>
              <a:t>Created by Brenda Heathcote, former Head of English.</a:t>
            </a:r>
          </a:p>
          <a:p>
            <a:pPr>
              <a:buClr>
                <a:srgbClr val="5C7FA5"/>
              </a:buClr>
            </a:pPr>
            <a:endParaRPr lang="en-GB" dirty="0"/>
          </a:p>
        </p:txBody>
      </p:sp>
      <p:pic>
        <p:nvPicPr>
          <p:cNvPr id="28" name="Picture 25">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11139308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898909" y="155986"/>
            <a:ext cx="5978072" cy="487479"/>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Characters </a:t>
            </a:r>
            <a:r>
              <a:rPr lang="en-GB" sz="28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851724"/>
            <a:ext cx="5978072" cy="3631376"/>
          </a:xfrm>
        </p:spPr>
        <p:txBody>
          <a:bodyPr anchor="ctr">
            <a:normAutofit fontScale="25000" lnSpcReduction="20000"/>
          </a:bodyPr>
          <a:lstStyle/>
          <a:p>
            <a:pPr marL="36900" indent="0">
              <a:buClr>
                <a:srgbClr val="5C7FA5"/>
              </a:buClr>
              <a:buNone/>
            </a:pPr>
            <a:endParaRPr lang="en-US" sz="2400" dirty="0"/>
          </a:p>
          <a:p>
            <a:pPr marL="36900" indent="0">
              <a:buClr>
                <a:srgbClr val="5C7FA5"/>
              </a:buClr>
              <a:buNone/>
            </a:pPr>
            <a:r>
              <a:rPr lang="en-US" sz="9600" dirty="0">
                <a:latin typeface="Tahoma" panose="020B0604030504040204" pitchFamily="34" charset="0"/>
                <a:ea typeface="Tahoma" panose="020B0604030504040204" pitchFamily="34" charset="0"/>
                <a:cs typeface="Tahoma" panose="020B0604030504040204" pitchFamily="34" charset="0"/>
              </a:rPr>
              <a:t>Print off hexagons in different </a:t>
            </a:r>
            <a:r>
              <a:rPr lang="en-US" sz="9600" dirty="0" err="1">
                <a:latin typeface="Tahoma" panose="020B0604030504040204" pitchFamily="34" charset="0"/>
                <a:ea typeface="Tahoma" panose="020B0604030504040204" pitchFamily="34" charset="0"/>
                <a:cs typeface="Tahoma" panose="020B0604030504040204" pitchFamily="34" charset="0"/>
              </a:rPr>
              <a:t>colours</a:t>
            </a:r>
            <a:r>
              <a:rPr lang="en-US" sz="9600" dirty="0">
                <a:latin typeface="Tahoma" panose="020B0604030504040204" pitchFamily="34" charset="0"/>
                <a:ea typeface="Tahoma" panose="020B0604030504040204" pitchFamily="34" charset="0"/>
                <a:cs typeface="Tahoma" panose="020B0604030504040204" pitchFamily="34" charset="0"/>
              </a:rPr>
              <a:t>. One for characters, one for events and incidents, one for language used e.g. a quote or the actual technique.</a:t>
            </a:r>
          </a:p>
          <a:p>
            <a:pPr marL="36900" indent="0">
              <a:buClr>
                <a:srgbClr val="5C7FA5"/>
              </a:buClr>
              <a:buNone/>
            </a:pPr>
            <a:r>
              <a:rPr lang="en-US" sz="9600" dirty="0">
                <a:latin typeface="Tahoma" panose="020B0604030504040204" pitchFamily="34" charset="0"/>
                <a:ea typeface="Tahoma" panose="020B0604030504040204" pitchFamily="34" charset="0"/>
                <a:cs typeface="Tahoma" panose="020B0604030504040204" pitchFamily="34" charset="0"/>
              </a:rPr>
              <a:t>Give each group a selection of hexagons. Ask them to write on the hexagons in the different categories. Then they work together, reading the hexagons and trying to link them creating chains, adding on more hexagons as their discussions progress. What do the links created show us about journeys and relationships within the story?</a:t>
            </a:r>
          </a:p>
          <a:p>
            <a:pPr marL="36900" indent="0">
              <a:buClr>
                <a:srgbClr val="5C7FA5"/>
              </a:buClr>
              <a:buNone/>
            </a:pPr>
            <a:r>
              <a:rPr lang="en-US" sz="2400" dirty="0"/>
              <a:t> </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
        <p:nvSpPr>
          <p:cNvPr id="2" name="Hexagon 1">
            <a:extLst>
              <a:ext uri="{FF2B5EF4-FFF2-40B4-BE49-F238E27FC236}">
                <a16:creationId xmlns:a16="http://schemas.microsoft.com/office/drawing/2014/main" id="{7201A606-93EA-41C9-809D-1882F9819153}"/>
              </a:ext>
            </a:extLst>
          </p:cNvPr>
          <p:cNvSpPr/>
          <p:nvPr/>
        </p:nvSpPr>
        <p:spPr>
          <a:xfrm>
            <a:off x="898909" y="4691359"/>
            <a:ext cx="1645315" cy="1391477"/>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Kaine</a:t>
            </a:r>
          </a:p>
        </p:txBody>
      </p:sp>
      <p:sp>
        <p:nvSpPr>
          <p:cNvPr id="7" name="Hexagon 6">
            <a:extLst>
              <a:ext uri="{FF2B5EF4-FFF2-40B4-BE49-F238E27FC236}">
                <a16:creationId xmlns:a16="http://schemas.microsoft.com/office/drawing/2014/main" id="{2E0893EC-FC62-420A-9204-85A7B4B06F52}"/>
              </a:ext>
            </a:extLst>
          </p:cNvPr>
          <p:cNvSpPr/>
          <p:nvPr/>
        </p:nvSpPr>
        <p:spPr>
          <a:xfrm>
            <a:off x="3608133" y="4746493"/>
            <a:ext cx="1645315" cy="139147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Football scout watches a match</a:t>
            </a:r>
          </a:p>
        </p:txBody>
      </p:sp>
      <p:sp>
        <p:nvSpPr>
          <p:cNvPr id="8" name="Hexagon 7">
            <a:extLst>
              <a:ext uri="{FF2B5EF4-FFF2-40B4-BE49-F238E27FC236}">
                <a16:creationId xmlns:a16="http://schemas.microsoft.com/office/drawing/2014/main" id="{A0BEF328-D4E7-48D7-A6C7-EA0740414F43}"/>
              </a:ext>
            </a:extLst>
          </p:cNvPr>
          <p:cNvSpPr/>
          <p:nvPr/>
        </p:nvSpPr>
        <p:spPr>
          <a:xfrm>
            <a:off x="2257516" y="5442232"/>
            <a:ext cx="1645315" cy="1391477"/>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Mr Kerrigan</a:t>
            </a:r>
          </a:p>
        </p:txBody>
      </p:sp>
      <p:sp>
        <p:nvSpPr>
          <p:cNvPr id="9" name="Hexagon 8">
            <a:extLst>
              <a:ext uri="{FF2B5EF4-FFF2-40B4-BE49-F238E27FC236}">
                <a16:creationId xmlns:a16="http://schemas.microsoft.com/office/drawing/2014/main" id="{2937AB63-8A68-4688-8D61-B72134F32918}"/>
              </a:ext>
            </a:extLst>
          </p:cNvPr>
          <p:cNvSpPr/>
          <p:nvPr/>
        </p:nvSpPr>
        <p:spPr>
          <a:xfrm>
            <a:off x="4966740" y="5427324"/>
            <a:ext cx="1645315" cy="1391477"/>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are you going to sign me then?’</a:t>
            </a:r>
          </a:p>
        </p:txBody>
      </p:sp>
    </p:spTree>
    <p:extLst>
      <p:ext uri="{BB962C8B-B14F-4D97-AF65-F5344CB8AC3E}">
        <p14:creationId xmlns:p14="http://schemas.microsoft.com/office/powerpoint/2010/main" val="252444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191911" y="135467"/>
            <a:ext cx="7145866" cy="790222"/>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Characters – Lollipop stick Lottery </a:t>
            </a:r>
            <a:r>
              <a:rPr lang="en-GB" sz="28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508000" y="1163151"/>
            <a:ext cx="6829777" cy="5103372"/>
          </a:xfrm>
        </p:spPr>
        <p:txBody>
          <a:bodyPr anchor="ctr">
            <a:normAutofit fontScale="92500" lnSpcReduction="10000"/>
          </a:bodyPr>
          <a:lstStyle/>
          <a:p>
            <a:pPr marL="36900" indent="0">
              <a:buClr>
                <a:srgbClr val="5C7FA5"/>
              </a:buClr>
              <a:buNone/>
            </a:pPr>
            <a:endParaRPr lang="en-US" sz="31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Get some plain wooden lollipop sticks. Divide into two packs – one for characters, one for events.</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Write on one set the names of the characters in the story. On the other set write events from the story.</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Have the sets in two different containers.</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Pupils pull out one from each container and have to explain their reactions, or actions, or opinions to the chosen event as if they were the chosen character.</a:t>
            </a:r>
          </a:p>
          <a:p>
            <a:pPr marL="36900" indent="0">
              <a:buClr>
                <a:srgbClr val="5C7FA5"/>
              </a:buClr>
              <a:buNone/>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870776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191911" y="135467"/>
            <a:ext cx="7145866" cy="790222"/>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Characters – Lollipop stick Lottery </a:t>
            </a:r>
            <a:r>
              <a:rPr lang="en-GB" sz="28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508000" y="1163151"/>
            <a:ext cx="6829777" cy="5103372"/>
          </a:xfrm>
        </p:spPr>
        <p:txBody>
          <a:bodyPr anchor="ctr">
            <a:normAutofit/>
          </a:bodyPr>
          <a:lstStyle/>
          <a:p>
            <a:pPr marL="36900" indent="0">
              <a:buClr>
                <a:srgbClr val="5C7FA5"/>
              </a:buClr>
              <a:buNone/>
            </a:pPr>
            <a:endParaRPr lang="en-US" sz="31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You can adapt this by using different </a:t>
            </a:r>
            <a:r>
              <a:rPr lang="en-US" sz="2400" dirty="0" err="1">
                <a:latin typeface="Tahoma" panose="020B0604030504040204" pitchFamily="34" charset="0"/>
                <a:ea typeface="Tahoma" panose="020B0604030504040204" pitchFamily="34" charset="0"/>
                <a:cs typeface="Tahoma" panose="020B0604030504040204" pitchFamily="34" charset="0"/>
              </a:rPr>
              <a:t>colours</a:t>
            </a:r>
            <a:r>
              <a:rPr lang="en-US" sz="2400" dirty="0">
                <a:latin typeface="Tahoma" panose="020B0604030504040204" pitchFamily="34" charset="0"/>
                <a:ea typeface="Tahoma" panose="020B0604030504040204" pitchFamily="34" charset="0"/>
                <a:cs typeface="Tahoma" panose="020B0604030504040204" pitchFamily="34" charset="0"/>
              </a:rPr>
              <a:t> of lollipop sticks for characters, themes, events.</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Pupils could work in pairs or small groups to build confidence.</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Take the discussion further with:</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What could they have done? </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What should they have done?</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What would you have done?</a:t>
            </a:r>
          </a:p>
          <a:p>
            <a:pPr marL="36900" indent="0">
              <a:buClr>
                <a:srgbClr val="5C7FA5"/>
              </a:buClr>
              <a:buNone/>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514908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319314" y="294944"/>
            <a:ext cx="7233631" cy="816219"/>
          </a:xfrm>
        </p:spPr>
        <p:txBody>
          <a:bodyPr>
            <a:normAutofit/>
          </a:bodyPr>
          <a:lstStyle/>
          <a:p>
            <a:pPr algn="l"/>
            <a:r>
              <a:rPr lang="en-GB" sz="2800" b="1" dirty="0">
                <a:latin typeface="Tahoma" panose="020B0604030504040204" pitchFamily="34" charset="0"/>
                <a:ea typeface="Tahoma" panose="020B0604030504040204" pitchFamily="34" charset="0"/>
                <a:cs typeface="Tahoma" panose="020B0604030504040204" pitchFamily="34" charset="0"/>
              </a:rPr>
              <a:t>  Kaine – attitude and behaviour</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492881" y="1625600"/>
            <a:ext cx="5978072" cy="4121237"/>
          </a:xfrm>
        </p:spPr>
        <p:txBody>
          <a:bodyPr anchor="ctr">
            <a:normAutofit/>
          </a:bodyPr>
          <a:lstStyle/>
          <a:p>
            <a:pPr marL="36900" indent="0">
              <a:buClr>
                <a:srgbClr val="5C7FA5"/>
              </a:buClr>
              <a:buNone/>
            </a:pPr>
            <a:endParaRPr lang="en-US" sz="2600" dirty="0"/>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It’s easy to get into an ‘It’s not fair . . .’ state of mind when something does not go the way you wanted.</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Kaine is bitterly disappointed when the football scout turns him down and gives him some home truths. </a:t>
            </a: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(page 113-115)</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There is a difference between confidence and arrogance.</a:t>
            </a:r>
          </a:p>
          <a:p>
            <a:pPr marL="36900" indent="0">
              <a:buClr>
                <a:srgbClr val="5C7FA5"/>
              </a:buClr>
              <a:buNone/>
            </a:pPr>
            <a:endParaRPr lang="en-US" sz="3500" dirty="0">
              <a:solidFill>
                <a:schemeClr val="tx1"/>
              </a:solidFill>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4045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319314" y="294944"/>
            <a:ext cx="7233631" cy="816219"/>
          </a:xfrm>
        </p:spPr>
        <p:txBody>
          <a:bodyPr>
            <a:normAutofit/>
          </a:bodyPr>
          <a:lstStyle/>
          <a:p>
            <a:pPr algn="l"/>
            <a:r>
              <a:rPr lang="en-GB" sz="2800" b="1" dirty="0">
                <a:latin typeface="Tahoma" panose="020B0604030504040204" pitchFamily="34" charset="0"/>
                <a:ea typeface="Tahoma" panose="020B0604030504040204" pitchFamily="34" charset="0"/>
                <a:cs typeface="Tahoma" panose="020B0604030504040204" pitchFamily="34" charset="0"/>
              </a:rPr>
              <a:t>  Kaine – attitude and behaviour</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492881" y="1111162"/>
            <a:ext cx="5978072" cy="4635675"/>
          </a:xfrm>
        </p:spPr>
        <p:txBody>
          <a:bodyPr anchor="ctr">
            <a:normAutofit fontScale="92500"/>
          </a:bodyPr>
          <a:lstStyle/>
          <a:p>
            <a:pPr marL="36900" indent="0">
              <a:buClr>
                <a:srgbClr val="5C7FA5"/>
              </a:buClr>
              <a:buNone/>
            </a:pPr>
            <a:endParaRPr lang="en-US" sz="2600" dirty="0"/>
          </a:p>
          <a:p>
            <a:pPr marL="36900" indent="0">
              <a:buClr>
                <a:srgbClr val="5C7FA5"/>
              </a:buClr>
              <a:buNone/>
            </a:pP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How does Kaine’s attitude and </a:t>
            </a:r>
            <a:r>
              <a:rPr lang="en-US" sz="2600" dirty="0" err="1">
                <a:solidFill>
                  <a:schemeClr val="tx1"/>
                </a:solidFill>
                <a:latin typeface="Tahoma" panose="020B0604030504040204" pitchFamily="34" charset="0"/>
                <a:ea typeface="Tahoma" panose="020B0604030504040204" pitchFamily="34" charset="0"/>
                <a:cs typeface="Tahoma" panose="020B0604030504040204" pitchFamily="34" charset="0"/>
              </a:rPr>
              <a:t>behaviour</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 influence the events around him?</a:t>
            </a:r>
            <a:endParaRPr lang="en-US" sz="2600" u="sn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6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could he have improved his attitude and </a:t>
            </a:r>
            <a:r>
              <a:rPr lang="en-US" sz="26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behaviour</a:t>
            </a:r>
            <a:r>
              <a:rPr lang="en-US" sz="26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36900" indent="0">
              <a:buClr>
                <a:srgbClr val="5C7FA5"/>
              </a:buClr>
              <a:buNone/>
            </a:pPr>
            <a:r>
              <a:rPr lang="en-US" sz="2600" dirty="0">
                <a:solidFill>
                  <a:schemeClr val="tx1"/>
                </a:solidFill>
                <a:effectLst/>
                <a:latin typeface="Tahoma" panose="020B0604030504040204" pitchFamily="34" charset="0"/>
                <a:ea typeface="Tahoma" panose="020B0604030504040204" pitchFamily="34" charset="0"/>
                <a:cs typeface="Tahoma" panose="020B0604030504040204" pitchFamily="34" charset="0"/>
              </a:rPr>
              <a:t>Plot a reaction graph showing your feelings towards Kaine as you read more about him.</a:t>
            </a:r>
          </a:p>
          <a:p>
            <a:pPr marL="36900" indent="0">
              <a:buClr>
                <a:srgbClr val="5C7FA5"/>
              </a:buClr>
              <a:buNone/>
            </a:pPr>
            <a:r>
              <a:rPr lang="en-US" sz="26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a simple line graph format to show your changing opinion.</a:t>
            </a:r>
          </a:p>
          <a:p>
            <a:pPr marL="36900" indent="0">
              <a:buClr>
                <a:srgbClr val="5C7FA5"/>
              </a:buClr>
              <a:buNone/>
            </a:pPr>
            <a:endParaRPr lang="en-US" sz="3500" dirty="0">
              <a:solidFill>
                <a:schemeClr val="tx1"/>
              </a:solidFill>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7334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94944"/>
            <a:ext cx="5978072" cy="59088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Slippery Slope</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3" y="1079500"/>
            <a:ext cx="5978072" cy="3579942"/>
          </a:xfrm>
        </p:spPr>
        <p:txBody>
          <a:bodyPr anchor="ctr">
            <a:normAutofit fontScale="92500" lnSpcReduction="10000"/>
          </a:bodyPr>
          <a:lstStyle/>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Kaine does not want to carry a knife, he does not want to get involved with Sheldon and the Compton Estate gang – but somehow that is exactly what happens. </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How?</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Create a timeline plotting how Kaine becomes entrapped in that descending spiral.</a:t>
            </a:r>
          </a:p>
          <a:p>
            <a:pPr marL="36900" indent="0">
              <a:buClr>
                <a:srgbClr val="5C7FA5"/>
              </a:buClr>
              <a:buNone/>
            </a:pPr>
            <a:endParaRPr lang="en-US" sz="2400" dirty="0">
              <a:solidFill>
                <a:srgbClr val="FFFF00"/>
              </a:solidFill>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8175245" y="674307"/>
            <a:ext cx="3402001" cy="5103372"/>
          </a:xfrm>
          <a:prstGeom prst="rect">
            <a:avLst/>
          </a:prstGeom>
        </p:spPr>
      </p:pic>
      <p:graphicFrame>
        <p:nvGraphicFramePr>
          <p:cNvPr id="3" name="Diagram 2">
            <a:extLst>
              <a:ext uri="{FF2B5EF4-FFF2-40B4-BE49-F238E27FC236}">
                <a16:creationId xmlns:a16="http://schemas.microsoft.com/office/drawing/2014/main" id="{7F14BAC3-A82C-45EA-B64E-3EC84E26F629}"/>
              </a:ext>
            </a:extLst>
          </p:cNvPr>
          <p:cNvGraphicFramePr/>
          <p:nvPr>
            <p:extLst>
              <p:ext uri="{D42A27DB-BD31-4B8C-83A1-F6EECF244321}">
                <p14:modId xmlns:p14="http://schemas.microsoft.com/office/powerpoint/2010/main" val="76045178"/>
              </p:ext>
            </p:extLst>
          </p:nvPr>
        </p:nvGraphicFramePr>
        <p:xfrm>
          <a:off x="457200" y="4659442"/>
          <a:ext cx="6434665" cy="171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388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294944"/>
            <a:ext cx="5978072" cy="59088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Slippery Slope</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3" y="885825"/>
            <a:ext cx="5978072" cy="3773617"/>
          </a:xfrm>
        </p:spPr>
        <p:txBody>
          <a:bodyPr anchor="ctr">
            <a:normAutofit/>
          </a:bodyPr>
          <a:lstStyle/>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This will give you a visual representation of Kaine’s life. Can you see the mistakes, the events, the people that had that effect on him?</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You could create a shape to illustrate his story. </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U shape? Circle? Other?</a:t>
            </a:r>
          </a:p>
          <a:p>
            <a:pPr marL="36900" indent="0">
              <a:buClr>
                <a:srgbClr val="5C7FA5"/>
              </a:buClr>
              <a:buNone/>
            </a:pPr>
            <a:endParaRPr lang="en-US" sz="2400" dirty="0">
              <a:solidFill>
                <a:srgbClr val="FFFF00"/>
              </a:solidFill>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8175245" y="674307"/>
            <a:ext cx="3402001" cy="5103372"/>
          </a:xfrm>
          <a:prstGeom prst="rect">
            <a:avLst/>
          </a:prstGeom>
        </p:spPr>
      </p:pic>
      <p:graphicFrame>
        <p:nvGraphicFramePr>
          <p:cNvPr id="3" name="Diagram 2">
            <a:extLst>
              <a:ext uri="{FF2B5EF4-FFF2-40B4-BE49-F238E27FC236}">
                <a16:creationId xmlns:a16="http://schemas.microsoft.com/office/drawing/2014/main" id="{7F14BAC3-A82C-45EA-B64E-3EC84E26F629}"/>
              </a:ext>
            </a:extLst>
          </p:cNvPr>
          <p:cNvGraphicFramePr/>
          <p:nvPr>
            <p:extLst>
              <p:ext uri="{D42A27DB-BD31-4B8C-83A1-F6EECF244321}">
                <p14:modId xmlns:p14="http://schemas.microsoft.com/office/powerpoint/2010/main" val="4081783919"/>
              </p:ext>
            </p:extLst>
          </p:nvPr>
        </p:nvGraphicFramePr>
        <p:xfrm>
          <a:off x="457200" y="4659442"/>
          <a:ext cx="6434665" cy="171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480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22290"/>
            <a:ext cx="5978072" cy="697041"/>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Knife </a:t>
            </a:r>
            <a:r>
              <a:rPr lang="en-GB" sz="2800" b="1" dirty="0" smtClean="0">
                <a:latin typeface="Tahoma" panose="020B0604030504040204" pitchFamily="34" charset="0"/>
                <a:ea typeface="Tahoma" panose="020B0604030504040204" pitchFamily="34" charset="0"/>
                <a:cs typeface="Tahoma" panose="020B0604030504040204" pitchFamily="34" charset="0"/>
              </a:rPr>
              <a:t>Crime</a:t>
            </a:r>
            <a:br>
              <a:rPr lang="en-GB" sz="2800" b="1"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(teacher info)</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19331"/>
            <a:ext cx="5978072" cy="5516380"/>
          </a:xfrm>
        </p:spPr>
        <p:txBody>
          <a:bodyPr anchor="ctr">
            <a:normAutofit/>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There is so much information available on this subject to the public. News reports, viewpoints, initiatives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etc</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that it is probably best to search the most recent news to prompt discussion in the classroom. Unfortunately you may well have a local news story connected with the subject. </a:t>
            </a:r>
          </a:p>
          <a:p>
            <a:pPr>
              <a:buClr>
                <a:srgbClr val="5C7FA5"/>
              </a:buClr>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hlinkClick r:id="rId2"/>
              </a:rPr>
              <a:t>www.benkinsella.org.uk</a:t>
            </a:r>
            <a:r>
              <a:rPr lang="en-US" sz="2400" dirty="0">
                <a:latin typeface="Tahoma" panose="020B0604030504040204" pitchFamily="34" charset="0"/>
                <a:ea typeface="Tahoma" panose="020B0604030504040204" pitchFamily="34" charset="0"/>
                <a:cs typeface="Tahoma" panose="020B0604030504040204" pitchFamily="34" charset="0"/>
              </a:rPr>
              <a:t> is also excellent and they offer workshops in certain areas.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3">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31499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22290"/>
            <a:ext cx="5978072" cy="697041"/>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Knife </a:t>
            </a:r>
            <a:r>
              <a:rPr lang="en-GB" sz="2800" b="1" dirty="0" smtClean="0">
                <a:latin typeface="Tahoma" panose="020B0604030504040204" pitchFamily="34" charset="0"/>
                <a:ea typeface="Tahoma" panose="020B0604030504040204" pitchFamily="34" charset="0"/>
                <a:cs typeface="Tahoma" panose="020B0604030504040204" pitchFamily="34" charset="0"/>
              </a:rPr>
              <a:t>Crime</a:t>
            </a:r>
            <a:br>
              <a:rPr lang="en-GB" sz="2800" b="1"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(teacher info)</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676399"/>
            <a:ext cx="5978072" cy="4070437"/>
          </a:xfrm>
        </p:spPr>
        <p:txBody>
          <a:bodyPr anchor="ctr">
            <a:normAutofit/>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important point is not what you actually discuss; but how you have that discussion with young people. </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You will know those young people the best and therefore the best starting point relevant to them.</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435413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1987825" y="145773"/>
            <a:ext cx="4904041" cy="503583"/>
          </a:xfrm>
        </p:spPr>
        <p:txBody>
          <a:bodyPr>
            <a:noAutofit/>
          </a:bodyPr>
          <a:lstStyle/>
          <a:p>
            <a:r>
              <a:rPr lang="en-GB" sz="2800" dirty="0">
                <a:latin typeface="Tahoma" panose="020B0604030504040204" pitchFamily="34" charset="0"/>
                <a:ea typeface="Tahoma" panose="020B0604030504040204" pitchFamily="34" charset="0"/>
                <a:cs typeface="Tahoma" panose="020B0604030504040204" pitchFamily="34" charset="0"/>
              </a:rPr>
              <a:t>How to save a life</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159027" y="795130"/>
            <a:ext cx="8574156" cy="5740581"/>
          </a:xfrm>
        </p:spPr>
        <p:txBody>
          <a:bodyPr anchor="ctr">
            <a:normAutofit lnSpcReduction="10000"/>
          </a:bodyPr>
          <a:lstStyle/>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The death of his beloved Mamma haunts Kaine as he could not help her. He panics when he finds her collapsed and genuinely does not know what to do. (Page 110)</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Would you? - Do you know your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ABC</a:t>
            </a:r>
            <a:r>
              <a:rPr lang="en-US" sz="2400" dirty="0">
                <a:latin typeface="Tahoma" panose="020B0604030504040204" pitchFamily="34" charset="0"/>
                <a:ea typeface="Tahoma" panose="020B0604030504040204" pitchFamily="34" charset="0"/>
                <a:cs typeface="Tahoma" panose="020B0604030504040204" pitchFamily="34" charset="0"/>
              </a:rPr>
              <a:t>?</a:t>
            </a:r>
          </a:p>
          <a:p>
            <a:pPr marL="36900" indent="0">
              <a:buClr>
                <a:srgbClr val="5C7FA5"/>
              </a:buClr>
              <a:buNone/>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2400" dirty="0">
                <a:latin typeface="Tahoma" panose="020B0604030504040204" pitchFamily="34" charset="0"/>
                <a:ea typeface="Tahoma" panose="020B0604030504040204" pitchFamily="34" charset="0"/>
                <a:cs typeface="Tahoma" panose="020B0604030504040204" pitchFamily="34" charset="0"/>
              </a:rPr>
              <a:t>irway</a:t>
            </a:r>
          </a:p>
          <a:p>
            <a:pPr marL="36900" indent="0">
              <a:buClr>
                <a:srgbClr val="5C7FA5"/>
              </a:buClr>
              <a:buNone/>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2400" dirty="0">
                <a:latin typeface="Tahoma" panose="020B0604030504040204" pitchFamily="34" charset="0"/>
                <a:ea typeface="Tahoma" panose="020B0604030504040204" pitchFamily="34" charset="0"/>
                <a:cs typeface="Tahoma" panose="020B0604030504040204" pitchFamily="34" charset="0"/>
              </a:rPr>
              <a:t>reathing</a:t>
            </a:r>
          </a:p>
          <a:p>
            <a:pPr marL="36900" indent="0">
              <a:buClr>
                <a:srgbClr val="5C7FA5"/>
              </a:buClr>
              <a:buNone/>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400" dirty="0">
                <a:latin typeface="Tahoma" panose="020B0604030504040204" pitchFamily="34" charset="0"/>
                <a:ea typeface="Tahoma" panose="020B0604030504040204" pitchFamily="34" charset="0"/>
                <a:cs typeface="Tahoma" panose="020B0604030504040204" pitchFamily="34" charset="0"/>
              </a:rPr>
              <a:t>irculation</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Could you do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CPR</a:t>
            </a:r>
            <a:r>
              <a:rPr lang="en-US" sz="2400" dirty="0">
                <a:latin typeface="Tahoma" panose="020B0604030504040204" pitchFamily="34" charset="0"/>
                <a:ea typeface="Tahoma" panose="020B0604030504040204" pitchFamily="34" charset="0"/>
                <a:cs typeface="Tahoma" panose="020B0604030504040204" pitchFamily="34" charset="0"/>
              </a:rPr>
              <a:t> – Cardiopulmonary Resuscitation?</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How many people have first aid knowledge? Ask among your friends if they know what to do in an emergency situation like Kaine. </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Visit these sites to find out more:</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hlinkClick r:id="rId2"/>
              </a:rPr>
              <a:t>www.sja.org.uk</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dirty="0">
                <a:latin typeface="Tahoma" panose="020B0604030504040204" pitchFamily="34" charset="0"/>
                <a:ea typeface="Tahoma" panose="020B0604030504040204" pitchFamily="34" charset="0"/>
                <a:cs typeface="Tahoma" panose="020B0604030504040204" pitchFamily="34" charset="0"/>
                <a:hlinkClick r:id="rId3"/>
              </a:rPr>
              <a:t>www.redcross.org.uk/firstaid</a:t>
            </a:r>
            <a:r>
              <a:rPr lang="en-US" sz="2400" dirty="0">
                <a:latin typeface="Tahoma" panose="020B0604030504040204" pitchFamily="34" charset="0"/>
                <a:ea typeface="Tahoma" panose="020B0604030504040204" pitchFamily="34" charset="0"/>
                <a:cs typeface="Tahoma" panose="020B0604030504040204" pitchFamily="34" charset="0"/>
              </a:rPr>
              <a:t> </a:t>
            </a:r>
          </a:p>
          <a:p>
            <a:pPr>
              <a:buClr>
                <a:srgbClr val="5C7FA5"/>
              </a:buClr>
              <a:buFont typeface="Wingdings" panose="05000000000000000000" pitchFamily="2" charset="2"/>
              <a:buChar char="Ø"/>
            </a:pPr>
            <a:endParaRPr lang="en-US" sz="2400" dirty="0"/>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9090990" y="649356"/>
            <a:ext cx="2756453" cy="5516380"/>
          </a:xfrm>
          <a:prstGeom prst="rect">
            <a:avLst/>
          </a:prstGeom>
        </p:spPr>
      </p:pic>
    </p:spTree>
    <p:extLst>
      <p:ext uri="{BB962C8B-B14F-4D97-AF65-F5344CB8AC3E}">
        <p14:creationId xmlns:p14="http://schemas.microsoft.com/office/powerpoint/2010/main" val="312402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61244"/>
            <a:ext cx="5978072" cy="587023"/>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Sibling Rivalry - 1</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948267"/>
            <a:ext cx="5978072" cy="5548489"/>
          </a:xfrm>
        </p:spPr>
        <p:txBody>
          <a:bodyPr anchor="ctr">
            <a:noAutofit/>
          </a:bodyPr>
          <a:lstStyle/>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Roxy and Kaine are twins, they used to be inseparable – but now can barely stand to be in the same room together.</a:t>
            </a:r>
          </a:p>
          <a:p>
            <a:pPr>
              <a:lnSpc>
                <a:spcPct val="90000"/>
              </a:lnSpc>
              <a:buClr>
                <a:srgbClr val="5C7FA5"/>
              </a:buClr>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Do you have brothers or sisters?</a:t>
            </a:r>
          </a:p>
          <a:p>
            <a:pPr>
              <a:lnSpc>
                <a:spcPct val="90000"/>
              </a:lnSpc>
              <a:buClr>
                <a:srgbClr val="5C7FA5"/>
              </a:buClr>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Do you get on or have things changed?</a:t>
            </a:r>
          </a:p>
          <a:p>
            <a:pPr>
              <a:lnSpc>
                <a:spcPct val="90000"/>
              </a:lnSpc>
              <a:buClr>
                <a:srgbClr val="5C7FA5"/>
              </a:buClr>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Roxy deliberately cuts Kaine’s football boots before an important match. What’s the worst thing that you have done to any of your siblings – just because you were annoyed with or jealous of them?</a:t>
            </a:r>
          </a:p>
          <a:p>
            <a:pPr>
              <a:lnSpc>
                <a:spcPct val="90000"/>
              </a:lnSpc>
              <a:buClr>
                <a:srgbClr val="5C7FA5"/>
              </a:buClr>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In pairs share your ideas – be prepared to report back.</a:t>
            </a:r>
          </a:p>
          <a:p>
            <a:pPr>
              <a:lnSpc>
                <a:spcPct val="90000"/>
              </a:lnSpc>
              <a:buClr>
                <a:srgbClr val="5C7FA5"/>
              </a:buClr>
              <a:buFont typeface="Wingdings" panose="05000000000000000000" pitchFamily="2" charset="2"/>
              <a:buChar char="Ø"/>
            </a:pPr>
            <a:endParaRPr lang="en-US" sz="2400" dirty="0"/>
          </a:p>
        </p:txBody>
      </p:sp>
      <p:pic>
        <p:nvPicPr>
          <p:cNvPr id="31" name="Picture 30">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692501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533400" y="322290"/>
            <a:ext cx="6358467" cy="829177"/>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Disability - suggested talking point 1</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241777"/>
            <a:ext cx="5978072" cy="5103372"/>
          </a:xfrm>
        </p:spPr>
        <p:txBody>
          <a:bodyPr anchor="ctr">
            <a:normAutofit/>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Roxy has a brain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tumour</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and she loses the ability to walk - she becomes disabled. Under the Equality Act, a disability is defined as any long term impairment which has a substantial, adverse effect on your ability to carry out day-to-day activities. Examples include conditions which affect your learning, mobility, physical coordination, mental health, speech, hearing or eyesight as well as conditions such as diabetes and epilepsy which may normally be controlled via medication.</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640239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4" y="643464"/>
            <a:ext cx="6249005" cy="817036"/>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Disability - suggested talking point 1 </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638301"/>
            <a:ext cx="5978072" cy="3301999"/>
          </a:xfrm>
        </p:spPr>
        <p:txBody>
          <a:bodyPr anchor="ctr">
            <a:normAutofit/>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Do you have any experience of disability?</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Maybe you have a personal insight from a member of your family or friendship group or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neighbours</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389019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4" y="322291"/>
            <a:ext cx="6299805" cy="569532"/>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Disability - suggested talking point 2</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04711"/>
            <a:ext cx="5978072" cy="5103372"/>
          </a:xfrm>
        </p:spPr>
        <p:txBody>
          <a:bodyPr anchor="ctr">
            <a:normAutofit lnSpcReduction="10000"/>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Roxy feels angry, frustrated; feels that her life has come to an end. </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Suddenly becoming a disabled person is very hard. It takes time to adjust to your new life. Disabled people live with impairments and have lives as fun and fulfilling as non-disabled people. However, there are many barriers in the world that make life difficult. Some barriers are physical; like stairs for wheelchair users, or no subtitles for a deaf person, or noisy unpredictable environments for people with a certain type of autism.</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723379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4" y="322291"/>
            <a:ext cx="6236305" cy="569532"/>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Disability - suggested talking point 2</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04711"/>
            <a:ext cx="5978072" cy="5103372"/>
          </a:xfrm>
        </p:spPr>
        <p:txBody>
          <a:bodyPr anchor="ctr">
            <a:normAutofit lnSpcReduction="10000"/>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But there are also social barriers; being ignored or excluded when you go out, being stared at, laughed at, being called names, or people thinking you are not capable at school or when you go for interviews. It is these barriers that really make people ‘disabled’.</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Can you think of some examples of physical barriers – such as for a wheelchair user or someone who is blind or visually impaired?</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Can you think of some examples of social barriers – where the obstacles are  because of attitudes?</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767826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4" y="322291"/>
            <a:ext cx="6287105" cy="569532"/>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Disability - suggested talking point 3</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04711"/>
            <a:ext cx="5978072" cy="5103372"/>
          </a:xfrm>
        </p:spPr>
        <p:txBody>
          <a:bodyPr anchor="ctr">
            <a:normAutofit fontScale="92500"/>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Roxy comes to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realise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that she is the same person as she was before; with the same passion for sport, and the same focus, fight, grit and determination. She turns her attention to wheelchair tennis and becomes the champion that she always knew she would be. Roxy becomes a Paralympian representing her country.</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Have you ever watched disability sport? </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What disability sports do you know about?</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Do you know the names of any Paralympians?</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2280970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711200" y="322291"/>
            <a:ext cx="6413499" cy="569532"/>
          </a:xfrm>
        </p:spPr>
        <p:txBody>
          <a:bodyPr>
            <a:normAutofit fontScale="90000"/>
          </a:bodyPr>
          <a:lstStyle/>
          <a:p>
            <a:r>
              <a:rPr lang="en-GB" sz="2800" b="1" dirty="0">
                <a:latin typeface="Tahoma" panose="020B0604030504040204" pitchFamily="34" charset="0"/>
                <a:ea typeface="Tahoma" panose="020B0604030504040204" pitchFamily="34" charset="0"/>
                <a:cs typeface="Tahoma" panose="020B0604030504040204" pitchFamily="34" charset="0"/>
              </a:rPr>
              <a:t>Disability - suggested talking point 4</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04711"/>
            <a:ext cx="5978072" cy="5103372"/>
          </a:xfrm>
        </p:spPr>
        <p:txBody>
          <a:bodyPr anchor="ctr">
            <a:normAutofit/>
          </a:bodyPr>
          <a:lstStyle/>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There are 13.9 million disabled people in the UK. Of all the children in the UK 8% are disabled (figures from Scope). However you do not see many disabled people on screen, online, in film, TV, video and audio, or in books and magazines.</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Have you noticed disabled people in the media? Can you give some examples?</a:t>
            </a:r>
          </a:p>
          <a:p>
            <a:pPr>
              <a:buClr>
                <a:srgbClr val="5C7FA5"/>
              </a:buClr>
              <a:buFont typeface="Wingdings" panose="05000000000000000000" pitchFamily="2" charset="2"/>
              <a:buChar char="Ø"/>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If disabled people and their lives were featured more often, would this help to remove some of those attitude barriers?</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509461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22290"/>
            <a:ext cx="5978072" cy="69704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Useful links</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781273" y="1738489"/>
            <a:ext cx="5978072" cy="4008348"/>
          </a:xfrm>
        </p:spPr>
        <p:txBody>
          <a:bodyPr anchor="ctr">
            <a:normAutofit/>
          </a:bodyPr>
          <a:lstStyle/>
          <a:p>
            <a:pPr marL="36900" indent="0">
              <a:buClr>
                <a:srgbClr val="5C7FA5"/>
              </a:buClr>
              <a:buNone/>
            </a:pPr>
            <a:endParaRPr lang="en-US" sz="2400" dirty="0"/>
          </a:p>
          <a:p>
            <a:pPr marL="36900" indent="0">
              <a:buClr>
                <a:srgbClr val="5C7FA5"/>
              </a:buClr>
              <a:buNone/>
            </a:pPr>
            <a:r>
              <a:rPr lang="en-US" sz="2400" dirty="0">
                <a:effectLst/>
                <a:latin typeface="Tahoma" panose="020B0604030504040204" pitchFamily="34" charset="0"/>
                <a:ea typeface="Tahoma" panose="020B0604030504040204" pitchFamily="34" charset="0"/>
                <a:cs typeface="Tahoma" panose="020B0604030504040204" pitchFamily="34" charset="0"/>
              </a:rPr>
              <a:t>To find out more about disability and to help develop further thinking and discussion try these websites:</a:t>
            </a:r>
          </a:p>
          <a:p>
            <a:pPr marL="36900" indent="0">
              <a:buClr>
                <a:srgbClr val="5C7FA5"/>
              </a:buClr>
              <a:buNone/>
            </a:pPr>
            <a:r>
              <a:rPr lang="en-US" sz="2400" dirty="0">
                <a:effectLst/>
                <a:latin typeface="Tahoma" panose="020B0604030504040204" pitchFamily="34" charset="0"/>
                <a:ea typeface="Tahoma" panose="020B0604030504040204" pitchFamily="34" charset="0"/>
                <a:cs typeface="Tahoma" panose="020B0604030504040204" pitchFamily="34" charset="0"/>
                <a:hlinkClick r:id="rId2"/>
              </a:rPr>
              <a:t>www.scope.org.uk</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400" dirty="0">
                <a:effectLst/>
                <a:latin typeface="Tahoma" panose="020B0604030504040204" pitchFamily="34" charset="0"/>
                <a:ea typeface="Tahoma" panose="020B0604030504040204" pitchFamily="34" charset="0"/>
                <a:cs typeface="Tahoma" panose="020B0604030504040204" pitchFamily="34" charset="0"/>
                <a:hlinkClick r:id="rId3"/>
              </a:rPr>
              <a:t>www.Paralympics.org.uk</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400" dirty="0">
                <a:effectLst/>
                <a:latin typeface="Tahoma" panose="020B0604030504040204" pitchFamily="34" charset="0"/>
                <a:ea typeface="Tahoma" panose="020B0604030504040204" pitchFamily="34" charset="0"/>
                <a:cs typeface="Tahoma" panose="020B0604030504040204" pitchFamily="34" charset="0"/>
                <a:hlinkClick r:id="rId4"/>
              </a:rPr>
              <a:t>www.autism.org.uk/</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2400" dirty="0">
                <a:effectLst/>
                <a:latin typeface="Tahoma" panose="020B0604030504040204" pitchFamily="34" charset="0"/>
                <a:ea typeface="Tahoma" panose="020B0604030504040204" pitchFamily="34" charset="0"/>
                <a:cs typeface="Tahoma" panose="020B0604030504040204" pitchFamily="34" charset="0"/>
                <a:hlinkClick r:id="rId5"/>
              </a:rPr>
              <a:t>www.bdadyslexia.org.uk</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endParaRPr lang="en-US" sz="2400" dirty="0">
              <a:effectLst/>
            </a:endParaRPr>
          </a:p>
          <a:p>
            <a:pPr marL="36900" indent="0">
              <a:buClr>
                <a:srgbClr val="5C7FA5"/>
              </a:buClr>
              <a:buNone/>
            </a:pPr>
            <a:endParaRPr lang="en-GB" dirty="0">
              <a:solidFill>
                <a:srgbClr val="006D21"/>
              </a:solidFill>
              <a:effectLst/>
              <a:latin typeface="Arial" panose="020B0604020202020204" pitchFamily="34" charset="0"/>
            </a:endParaRPr>
          </a:p>
          <a:p>
            <a:pPr marL="36900" indent="0">
              <a:buClr>
                <a:srgbClr val="5C7FA5"/>
              </a:buClr>
              <a:buNone/>
            </a:pPr>
            <a:endParaRPr lang="en-GB" b="1" dirty="0">
              <a:effectLst/>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6">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658199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165101"/>
            <a:ext cx="5978072" cy="571500"/>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Useful links</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546100" y="736602"/>
            <a:ext cx="6730999" cy="5821362"/>
          </a:xfrm>
        </p:spPr>
        <p:txBody>
          <a:bodyPr anchor="ctr">
            <a:normAutofit fontScale="62500" lnSpcReduction="20000"/>
          </a:bodyPr>
          <a:lstStyle/>
          <a:p>
            <a:pPr marL="36900" indent="0">
              <a:buClr>
                <a:srgbClr val="5C7FA5"/>
              </a:buClr>
              <a:buNone/>
            </a:pPr>
            <a:endParaRPr lang="en-US" sz="2400" dirty="0"/>
          </a:p>
          <a:p>
            <a:pPr marL="36900" indent="0">
              <a:buClr>
                <a:srgbClr val="5C7FA5"/>
              </a:buClr>
              <a:buNone/>
            </a:pPr>
            <a:r>
              <a:rPr lang="en-US" sz="3500" dirty="0">
                <a:effectLst/>
                <a:latin typeface="Tahoma" panose="020B0604030504040204" pitchFamily="34" charset="0"/>
                <a:ea typeface="Tahoma" panose="020B0604030504040204" pitchFamily="34" charset="0"/>
                <a:cs typeface="Tahoma" panose="020B0604030504040204" pitchFamily="34" charset="0"/>
              </a:rPr>
              <a:t>To develop further thinking and discussion about subjects in Unstoppable:</a:t>
            </a:r>
          </a:p>
          <a:p>
            <a:pPr marL="36900" indent="0">
              <a:buClr>
                <a:srgbClr val="5C7FA5"/>
              </a:buClr>
              <a:buNone/>
            </a:pPr>
            <a:r>
              <a:rPr lang="en-US" sz="3500" dirty="0">
                <a:effectLst/>
                <a:latin typeface="Tahoma" panose="020B0604030504040204" pitchFamily="34" charset="0"/>
                <a:ea typeface="Tahoma" panose="020B0604030504040204" pitchFamily="34" charset="0"/>
                <a:cs typeface="Tahoma" panose="020B0604030504040204" pitchFamily="34" charset="0"/>
                <a:hlinkClick r:id="rId2"/>
              </a:rPr>
              <a:t>www.redthread.org.uk</a:t>
            </a:r>
            <a:r>
              <a:rPr lang="en-US" sz="3500" dirty="0">
                <a:effectLst/>
                <a:latin typeface="Tahoma" panose="020B0604030504040204" pitchFamily="34" charset="0"/>
                <a:ea typeface="Tahoma" panose="020B0604030504040204" pitchFamily="34" charset="0"/>
                <a:cs typeface="Tahoma" panose="020B0604030504040204" pitchFamily="34" charset="0"/>
              </a:rPr>
              <a:t> </a:t>
            </a:r>
          </a:p>
          <a:p>
            <a:pPr marL="36900" indent="0">
              <a:buClr>
                <a:srgbClr val="5C7FA5"/>
              </a:buClr>
              <a:buNone/>
            </a:pPr>
            <a:r>
              <a:rPr lang="en-US" sz="3500" dirty="0">
                <a:effectLst/>
                <a:latin typeface="Tahoma" panose="020B0604030504040204" pitchFamily="34" charset="0"/>
                <a:ea typeface="Tahoma" panose="020B0604030504040204" pitchFamily="34" charset="0"/>
                <a:cs typeface="Tahoma" panose="020B0604030504040204" pitchFamily="34" charset="0"/>
                <a:hlinkClick r:id="rId3"/>
              </a:rPr>
              <a:t>www.sja.org.uk</a:t>
            </a:r>
            <a:endParaRPr lang="en-US" sz="35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GB" sz="3500" dirty="0">
                <a:effectLst/>
                <a:latin typeface="Tahoma" panose="020B0604030504040204" pitchFamily="34" charset="0"/>
                <a:ea typeface="Tahoma" panose="020B0604030504040204" pitchFamily="34" charset="0"/>
                <a:cs typeface="Tahoma" panose="020B0604030504040204" pitchFamily="34" charset="0"/>
                <a:hlinkClick r:id="rId4"/>
              </a:rPr>
              <a:t>www.sportengland.org/our-work/disability</a:t>
            </a:r>
            <a:endParaRPr lang="en-GB" sz="35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3500" dirty="0">
                <a:effectLst/>
                <a:latin typeface="Tahoma" panose="020B0604030504040204" pitchFamily="34" charset="0"/>
                <a:ea typeface="Tahoma" panose="020B0604030504040204" pitchFamily="34" charset="0"/>
                <a:cs typeface="Tahoma" panose="020B0604030504040204" pitchFamily="34" charset="0"/>
                <a:hlinkClick r:id="rId5"/>
              </a:rPr>
              <a:t>https://thecpsu.org.uk/help-advice/topics/parents-in-sport/</a:t>
            </a:r>
            <a:endParaRPr lang="en-US" sz="35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US" sz="3500" dirty="0">
                <a:effectLst/>
                <a:latin typeface="Tahoma" panose="020B0604030504040204" pitchFamily="34" charset="0"/>
                <a:ea typeface="Tahoma" panose="020B0604030504040204" pitchFamily="34" charset="0"/>
                <a:cs typeface="Tahoma" panose="020B0604030504040204" pitchFamily="34" charset="0"/>
                <a:hlinkClick r:id="rId6"/>
              </a:rPr>
              <a:t>https://www.parentsinsport.co.uk/2017/05/26/when-parents-become-too-pushy-in-sport/</a:t>
            </a:r>
            <a:endParaRPr lang="en-GB" sz="35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endParaRPr lang="en-GB" sz="3500" b="1"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r>
              <a:rPr lang="en-GB" sz="3500" dirty="0">
                <a:effectLst/>
                <a:latin typeface="Tahoma" panose="020B0604030504040204" pitchFamily="34" charset="0"/>
                <a:ea typeface="Tahoma" panose="020B0604030504040204" pitchFamily="34" charset="0"/>
                <a:cs typeface="Tahoma" panose="020B0604030504040204" pitchFamily="34" charset="0"/>
              </a:rPr>
              <a:t>Take a look at . . .</a:t>
            </a:r>
          </a:p>
          <a:p>
            <a:pPr marL="36900" indent="0">
              <a:buClr>
                <a:srgbClr val="5C7FA5"/>
              </a:buClr>
              <a:buNone/>
            </a:pPr>
            <a:r>
              <a:rPr lang="en-GB" sz="3500" dirty="0">
                <a:effectLst/>
                <a:latin typeface="Tahoma" panose="020B0604030504040204" pitchFamily="34" charset="0"/>
                <a:ea typeface="Tahoma" panose="020B0604030504040204" pitchFamily="34" charset="0"/>
                <a:cs typeface="Tahoma" panose="020B0604030504040204" pitchFamily="34" charset="0"/>
              </a:rPr>
              <a:t>Chicken Shop Grooming - A powerful message for everybody. Choose how you may wish to use this with young people and their families.</a:t>
            </a:r>
          </a:p>
          <a:p>
            <a:pPr marL="36900" indent="0">
              <a:buClr>
                <a:srgbClr val="5C7FA5"/>
              </a:buClr>
              <a:buNone/>
            </a:pPr>
            <a:r>
              <a:rPr lang="en-GB" sz="3500" dirty="0">
                <a:effectLst/>
                <a:latin typeface="Tahoma" panose="020B0604030504040204" pitchFamily="34" charset="0"/>
                <a:ea typeface="Tahoma" panose="020B0604030504040204" pitchFamily="34" charset="0"/>
                <a:cs typeface="Tahoma" panose="020B0604030504040204" pitchFamily="34" charset="0"/>
                <a:hlinkClick r:id="rId7"/>
              </a:rPr>
              <a:t>https://www.youtube.com/watch?v=OH895nZ1arE</a:t>
            </a:r>
            <a:endParaRPr lang="en-GB" sz="3500" dirty="0">
              <a:effectLst/>
              <a:latin typeface="Tahoma" panose="020B0604030504040204" pitchFamily="34" charset="0"/>
              <a:ea typeface="Tahoma" panose="020B0604030504040204" pitchFamily="34" charset="0"/>
              <a:cs typeface="Tahoma" panose="020B0604030504040204" pitchFamily="34" charset="0"/>
            </a:endParaRPr>
          </a:p>
          <a:p>
            <a:pPr marL="36900" indent="0">
              <a:buClr>
                <a:srgbClr val="5C7FA5"/>
              </a:buClr>
              <a:buNone/>
            </a:pPr>
            <a:endParaRPr lang="en-GB" dirty="0">
              <a:solidFill>
                <a:srgbClr val="006D21"/>
              </a:solidFill>
              <a:effectLst/>
              <a:latin typeface="Arial" panose="020B0604020202020204" pitchFamily="34" charset="0"/>
            </a:endParaRPr>
          </a:p>
          <a:p>
            <a:pPr marL="36900" indent="0">
              <a:buClr>
                <a:srgbClr val="5C7FA5"/>
              </a:buClr>
              <a:buNone/>
            </a:pPr>
            <a:endParaRPr lang="en-GB" b="1" dirty="0">
              <a:effectLst/>
            </a:endParaRP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8">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554336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6BEB482-6CE7-4D6C-AC19-BDA464730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46E895-02A1-4DFD-B745-B8656CD316A8}"/>
              </a:ext>
            </a:extLst>
          </p:cNvPr>
          <p:cNvSpPr>
            <a:spLocks noGrp="1"/>
          </p:cNvSpPr>
          <p:nvPr>
            <p:ph type="title"/>
          </p:nvPr>
        </p:nvSpPr>
        <p:spPr>
          <a:xfrm>
            <a:off x="145143" y="1"/>
            <a:ext cx="7155543" cy="1103085"/>
          </a:xfrm>
          <a:solidFill>
            <a:srgbClr val="E565DF"/>
          </a:solidFill>
        </p:spPr>
        <p:txBody>
          <a:bodyPr vert="horz" lIns="91440" tIns="45720" rIns="91440" bIns="45720" rtlCol="0" anchor="ctr">
            <a:normAutofit fontScale="90000"/>
          </a:bodyPr>
          <a:lstStyle/>
          <a:p>
            <a:pPr algn="ctr"/>
            <a:r>
              <a:rPr lang="en-US" sz="4000" b="1" dirty="0"/>
              <a:t>‘Unstoppable’ </a:t>
            </a:r>
            <a:br>
              <a:rPr lang="en-US" sz="4000" b="1" dirty="0"/>
            </a:br>
            <a:r>
              <a:rPr lang="en-US" sz="4000" b="1" dirty="0"/>
              <a:t>the Book Trailer Challenge! </a:t>
            </a:r>
          </a:p>
        </p:txBody>
      </p:sp>
      <p:sp>
        <p:nvSpPr>
          <p:cNvPr id="3" name="Content Placeholder 2">
            <a:extLst>
              <a:ext uri="{FF2B5EF4-FFF2-40B4-BE49-F238E27FC236}">
                <a16:creationId xmlns:a16="http://schemas.microsoft.com/office/drawing/2014/main" id="{A7015630-9CFB-44B0-9D2F-5FAA73AA4F27}"/>
              </a:ext>
            </a:extLst>
          </p:cNvPr>
          <p:cNvSpPr>
            <a:spLocks noGrp="1"/>
          </p:cNvSpPr>
          <p:nvPr>
            <p:ph sz="half" idx="1"/>
          </p:nvPr>
        </p:nvSpPr>
        <p:spPr>
          <a:xfrm>
            <a:off x="145143" y="1103086"/>
            <a:ext cx="7155543" cy="563154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p>
            <a:pPr marL="0"/>
            <a:r>
              <a:rPr lang="en-US" sz="2400" dirty="0"/>
              <a:t>Now you have read the book here’s your chance to tell others all about it.</a:t>
            </a:r>
          </a:p>
          <a:p>
            <a:pPr marL="0"/>
            <a:r>
              <a:rPr lang="en-US" sz="2400" dirty="0"/>
              <a:t>Create, perform and film your own 90 second trailer where you tell other readers all about ‘Unstoppable’ and why they should read it.</a:t>
            </a:r>
          </a:p>
          <a:p>
            <a:pPr marL="0"/>
            <a:r>
              <a:rPr lang="en-US" sz="2400" dirty="0"/>
              <a:t>Introduce them to Kaine and Roxy; their turbulent relationship and their dramatic story.</a:t>
            </a:r>
          </a:p>
          <a:p>
            <a:pPr marL="0"/>
            <a:r>
              <a:rPr lang="en-US" sz="2400" dirty="0"/>
              <a:t>What important messages would you want to include?</a:t>
            </a:r>
          </a:p>
          <a:p>
            <a:pPr marL="0"/>
            <a:r>
              <a:rPr lang="en-US" sz="2400" dirty="0"/>
              <a:t>How will you get your views across to the audience?</a:t>
            </a:r>
          </a:p>
          <a:p>
            <a:pPr marL="0"/>
            <a:r>
              <a:rPr lang="en-US" sz="2400" dirty="0"/>
              <a:t>What will make your Book Trailer stand out from the crowd?</a:t>
            </a:r>
          </a:p>
          <a:p>
            <a:pPr marL="0" indent="0">
              <a:buNone/>
            </a:pPr>
            <a:r>
              <a:rPr lang="en-US" sz="2400" dirty="0"/>
              <a:t>Dan will post the best ones on his website – so get together and get filming! Send your best ones </a:t>
            </a:r>
            <a:r>
              <a:rPr lang="en-US" sz="2400"/>
              <a:t>to </a:t>
            </a:r>
            <a:r>
              <a:rPr lang="en-US" sz="2400">
                <a:hlinkClick r:id="rId2"/>
              </a:rPr>
              <a:t>Unstoppable@DanFreedman.co.uk</a:t>
            </a:r>
            <a:r>
              <a:rPr lang="en-US" sz="2400"/>
              <a:t> </a:t>
            </a:r>
            <a:endParaRPr lang="en-US" sz="2400" dirty="0"/>
          </a:p>
          <a:p>
            <a:pPr marL="0" indent="0">
              <a:buNone/>
            </a:pPr>
            <a:endParaRPr lang="en-US" sz="2400" dirty="0"/>
          </a:p>
          <a:p>
            <a:pPr marL="0"/>
            <a:endParaRPr lang="en-US" sz="2400" dirty="0"/>
          </a:p>
        </p:txBody>
      </p:sp>
      <p:sp>
        <p:nvSpPr>
          <p:cNvPr id="24"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6146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8" descr="A picture containing indoor, building&#10;&#10;Description automatically generated">
            <a:extLst>
              <a:ext uri="{FF2B5EF4-FFF2-40B4-BE49-F238E27FC236}">
                <a16:creationId xmlns:a16="http://schemas.microsoft.com/office/drawing/2014/main" id="{A2621EE1-FD5D-4307-98AC-EDCBF4D65B1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98" r="2233" b="5"/>
          <a:stretch/>
        </p:blipFill>
        <p:spPr>
          <a:xfrm>
            <a:off x="8507487" y="1258529"/>
            <a:ext cx="2735071" cy="43302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122681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322290"/>
            <a:ext cx="5978072" cy="697041"/>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and finally . . .</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19331"/>
            <a:ext cx="5978072" cy="5310032"/>
          </a:xfrm>
        </p:spPr>
        <p:txBody>
          <a:bodyPr anchor="ctr">
            <a:normAutofit fontScale="85000" lnSpcReduction="20000"/>
          </a:bodyPr>
          <a:lstStyle/>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Kaine and Roxy are unstoppable.</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They pursue and achieve their goals through challenges and disappointments – but that’s life.</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What about you? - Are you unstoppable?</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What are your dreams and aspirations?</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Are you going to allow people and events  to knock you off track or are you going to persevere and achieve your dreams?</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Good luck because you can do it!</a:t>
            </a:r>
          </a:p>
          <a:p>
            <a:pPr marL="36900" indent="0">
              <a:buClr>
                <a:srgbClr val="5C7FA5"/>
              </a:buClr>
              <a:buNone/>
            </a:pPr>
            <a:r>
              <a:rPr lang="en-US" sz="2600" dirty="0">
                <a:latin typeface="Tahoma" panose="020B0604030504040204" pitchFamily="34" charset="0"/>
                <a:ea typeface="Tahoma" panose="020B0604030504040204" pitchFamily="34" charset="0"/>
                <a:cs typeface="Tahoma" panose="020B0604030504040204" pitchFamily="34" charset="0"/>
              </a:rPr>
              <a:t>Dan Freedman</a:t>
            </a:r>
          </a:p>
          <a:p>
            <a:pPr marL="36900" indent="0">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DanFreedman.co.uk</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Twitter: @DanFreedman99</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800" b="1" dirty="0" err="1">
                <a:latin typeface="Tahoma" panose="020B0604030504040204" pitchFamily="34" charset="0"/>
                <a:ea typeface="Tahoma" panose="020B0604030504040204" pitchFamily="34" charset="0"/>
                <a:cs typeface="Tahoma" panose="020B0604030504040204" pitchFamily="34" charset="0"/>
              </a:rPr>
              <a:t>Insta</a:t>
            </a:r>
            <a:r>
              <a:rPr lang="en-US" sz="2800" b="1" dirty="0">
                <a:latin typeface="Tahoma" panose="020B0604030504040204" pitchFamily="34" charset="0"/>
                <a:ea typeface="Tahoma" panose="020B0604030504040204" pitchFamily="34" charset="0"/>
                <a:cs typeface="Tahoma" panose="020B0604030504040204" pitchFamily="34" charset="0"/>
              </a:rPr>
              <a:t>: @DanFreedman_99</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60236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372540" y="733778"/>
            <a:ext cx="3917229" cy="767643"/>
          </a:xfrm>
        </p:spPr>
        <p:txBody>
          <a:bodyPr>
            <a:normAutofit/>
          </a:bodyPr>
          <a:lstStyle/>
          <a:p>
            <a:pPr algn="l"/>
            <a:r>
              <a:rPr lang="en-GB" sz="2800" b="1" dirty="0">
                <a:latin typeface="Tahoma" panose="020B0604030504040204" pitchFamily="34" charset="0"/>
                <a:ea typeface="Tahoma" panose="020B0604030504040204" pitchFamily="34" charset="0"/>
                <a:cs typeface="Tahoma" panose="020B0604030504040204" pitchFamily="34" charset="0"/>
              </a:rPr>
              <a:t>   Sibling Rivalry - 2</a:t>
            </a:r>
          </a:p>
        </p:txBody>
      </p:sp>
      <p:sp>
        <p:nvSpPr>
          <p:cNvPr id="34" name="Content Placeholder 33">
            <a:extLst>
              <a:ext uri="{FF2B5EF4-FFF2-40B4-BE49-F238E27FC236}">
                <a16:creationId xmlns:a16="http://schemas.microsoft.com/office/drawing/2014/main" id="{593BC6E9-3197-40F1-95E5-BF7DCE54811B}"/>
              </a:ext>
            </a:extLst>
          </p:cNvPr>
          <p:cNvSpPr>
            <a:spLocks noGrp="1"/>
          </p:cNvSpPr>
          <p:nvPr>
            <p:ph idx="1"/>
          </p:nvPr>
        </p:nvSpPr>
        <p:spPr>
          <a:xfrm>
            <a:off x="818779" y="2054578"/>
            <a:ext cx="3310963" cy="2681112"/>
          </a:xfrm>
        </p:spPr>
        <p:txBody>
          <a:bodyPr anchor="t">
            <a:noAutofit/>
          </a:bodyPr>
          <a:lstStyle/>
          <a:p>
            <a:pPr marL="36900" indent="0">
              <a:lnSpc>
                <a:spcPct val="90000"/>
              </a:lnSpc>
              <a:buClr>
                <a:srgbClr val="A85540"/>
              </a:buClr>
              <a:buNone/>
            </a:pPr>
            <a:r>
              <a:rPr lang="en-US" sz="2400" dirty="0">
                <a:latin typeface="Tahoma" panose="020B0604030504040204" pitchFamily="34" charset="0"/>
                <a:ea typeface="Tahoma" panose="020B0604030504040204" pitchFamily="34" charset="0"/>
                <a:cs typeface="Tahoma" panose="020B0604030504040204" pitchFamily="34" charset="0"/>
              </a:rPr>
              <a:t>Some famous sporting siblings: The Neville brothers, the Williams sisters, the Murray brothers.</a:t>
            </a:r>
          </a:p>
          <a:p>
            <a:pPr marL="36900" indent="0">
              <a:lnSpc>
                <a:spcPct val="90000"/>
              </a:lnSpc>
              <a:buClr>
                <a:srgbClr val="A85540"/>
              </a:buClr>
              <a:buNone/>
            </a:pPr>
            <a:r>
              <a:rPr lang="en-US" sz="2400" dirty="0">
                <a:latin typeface="Tahoma" panose="020B0604030504040204" pitchFamily="34" charset="0"/>
                <a:ea typeface="Tahoma" panose="020B0604030504040204" pitchFamily="34" charset="0"/>
                <a:cs typeface="Tahoma" panose="020B0604030504040204" pitchFamily="34" charset="0"/>
              </a:rPr>
              <a:t>Do you think they always got on?</a:t>
            </a:r>
          </a:p>
        </p:txBody>
      </p:sp>
      <p:cxnSp>
        <p:nvCxnSpPr>
          <p:cNvPr id="55" name="Straight Connector 54">
            <a:extLst>
              <a:ext uri="{FF2B5EF4-FFF2-40B4-BE49-F238E27FC236}">
                <a16:creationId xmlns:a16="http://schemas.microsoft.com/office/drawing/2014/main" id="{E8470FD2-B13A-4556-9D05-BC82BFE6BD2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2972"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2" name="Content Placeholder 13">
            <a:extLst>
              <a:ext uri="{FF2B5EF4-FFF2-40B4-BE49-F238E27FC236}">
                <a16:creationId xmlns:a16="http://schemas.microsoft.com/office/drawing/2014/main" id="{8509F1FF-1947-4B21-A339-C9CA9D375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942" y="910988"/>
            <a:ext cx="2812851" cy="1568164"/>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9489658" y="457200"/>
            <a:ext cx="1648334" cy="2472681"/>
          </a:xfrm>
          <a:prstGeom prst="rect">
            <a:avLst/>
          </a:prstGeom>
        </p:spPr>
      </p:pic>
      <p:cxnSp>
        <p:nvCxnSpPr>
          <p:cNvPr id="57" name="Straight Connector 56">
            <a:extLst>
              <a:ext uri="{FF2B5EF4-FFF2-40B4-BE49-F238E27FC236}">
                <a16:creationId xmlns:a16="http://schemas.microsoft.com/office/drawing/2014/main" id="{83DCF570-5FFA-4422-B8A3-C28A303EF1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94479" y="3429000"/>
            <a:ext cx="7498080" cy="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4" name="Content Placeholder 9" descr="A person playing a game of tennis&#10;&#10;Description automatically generated">
            <a:extLst>
              <a:ext uri="{FF2B5EF4-FFF2-40B4-BE49-F238E27FC236}">
                <a16:creationId xmlns:a16="http://schemas.microsoft.com/office/drawing/2014/main" id="{6733CAF9-E0A9-43CD-8E40-1019B24EAD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93188" y="4390378"/>
            <a:ext cx="2785868" cy="1567050"/>
          </a:xfrm>
          <a:prstGeom prst="rect">
            <a:avLst/>
          </a:prstGeom>
        </p:spPr>
      </p:pic>
      <p:cxnSp>
        <p:nvCxnSpPr>
          <p:cNvPr id="59" name="Straight Connector 58">
            <a:extLst>
              <a:ext uri="{FF2B5EF4-FFF2-40B4-BE49-F238E27FC236}">
                <a16:creationId xmlns:a16="http://schemas.microsoft.com/office/drawing/2014/main" id="{8E32D90B-5FD5-41C6-B6BA-4C814B3076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43519"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descr="A person holding a tennis racket&#10;&#10;Description automatically generated">
            <a:extLst>
              <a:ext uri="{FF2B5EF4-FFF2-40B4-BE49-F238E27FC236}">
                <a16:creationId xmlns:a16="http://schemas.microsoft.com/office/drawing/2014/main" id="{A42D05E8-4572-4627-9D3F-AB343A3D67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2225" y="4257667"/>
            <a:ext cx="2743198" cy="1810510"/>
          </a:xfrm>
          <a:prstGeom prst="rect">
            <a:avLst/>
          </a:prstGeom>
        </p:spPr>
      </p:pic>
    </p:spTree>
    <p:extLst>
      <p:ext uri="{BB962C8B-B14F-4D97-AF65-F5344CB8AC3E}">
        <p14:creationId xmlns:p14="http://schemas.microsoft.com/office/powerpoint/2010/main" val="193491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482772" y="457200"/>
            <a:ext cx="3917238" cy="863600"/>
          </a:xfrm>
        </p:spPr>
        <p:txBody>
          <a:bodyPr>
            <a:normAutofit/>
          </a:bodyPr>
          <a:lstStyle/>
          <a:p>
            <a:pPr algn="l"/>
            <a:r>
              <a:rPr lang="en-GB" sz="2800" b="1" dirty="0">
                <a:latin typeface="Tahoma" panose="020B0604030504040204" pitchFamily="34" charset="0"/>
                <a:ea typeface="Tahoma" panose="020B0604030504040204" pitchFamily="34" charset="0"/>
                <a:cs typeface="Tahoma" panose="020B0604030504040204" pitchFamily="34" charset="0"/>
              </a:rPr>
              <a:t>   Sibling Rivalry - 2</a:t>
            </a:r>
          </a:p>
        </p:txBody>
      </p:sp>
      <p:sp>
        <p:nvSpPr>
          <p:cNvPr id="34" name="Content Placeholder 33">
            <a:extLst>
              <a:ext uri="{FF2B5EF4-FFF2-40B4-BE49-F238E27FC236}">
                <a16:creationId xmlns:a16="http://schemas.microsoft.com/office/drawing/2014/main" id="{593BC6E9-3197-40F1-95E5-BF7DCE54811B}"/>
              </a:ext>
            </a:extLst>
          </p:cNvPr>
          <p:cNvSpPr>
            <a:spLocks noGrp="1"/>
          </p:cNvSpPr>
          <p:nvPr>
            <p:ph idx="1"/>
          </p:nvPr>
        </p:nvSpPr>
        <p:spPr>
          <a:xfrm>
            <a:off x="818779" y="1682044"/>
            <a:ext cx="3310963" cy="3465690"/>
          </a:xfrm>
        </p:spPr>
        <p:txBody>
          <a:bodyPr anchor="t">
            <a:noAutofit/>
          </a:bodyPr>
          <a:lstStyle/>
          <a:p>
            <a:pPr marL="36900" indent="0">
              <a:lnSpc>
                <a:spcPct val="90000"/>
              </a:lnSpc>
              <a:buClr>
                <a:srgbClr val="A85540"/>
              </a:buClr>
              <a:buNone/>
            </a:pPr>
            <a:r>
              <a:rPr lang="en-US" sz="2400" dirty="0">
                <a:latin typeface="Tahoma" panose="020B0604030504040204" pitchFamily="34" charset="0"/>
                <a:ea typeface="Tahoma" panose="020B0604030504040204" pitchFamily="34" charset="0"/>
                <a:cs typeface="Tahoma" panose="020B0604030504040204" pitchFamily="34" charset="0"/>
              </a:rPr>
              <a:t>What could be the advantages and disadvantages of your sibling playing the same sport as you?</a:t>
            </a:r>
          </a:p>
          <a:p>
            <a:pPr marL="36900" indent="0">
              <a:lnSpc>
                <a:spcPct val="90000"/>
              </a:lnSpc>
              <a:buClr>
                <a:srgbClr val="A85540"/>
              </a:buClr>
              <a:buNone/>
            </a:pPr>
            <a:r>
              <a:rPr lang="en-US" sz="2400" dirty="0">
                <a:latin typeface="Tahoma" panose="020B0604030504040204" pitchFamily="34" charset="0"/>
                <a:ea typeface="Tahoma" panose="020B0604030504040204" pitchFamily="34" charset="0"/>
                <a:cs typeface="Tahoma" panose="020B0604030504040204" pitchFamily="34" charset="0"/>
              </a:rPr>
              <a:t>What could happen if you both have the chance to succeed  - but in different sports?</a:t>
            </a:r>
          </a:p>
        </p:txBody>
      </p:sp>
      <p:pic>
        <p:nvPicPr>
          <p:cNvPr id="32" name="Content Placeholder 13">
            <a:extLst>
              <a:ext uri="{FF2B5EF4-FFF2-40B4-BE49-F238E27FC236}">
                <a16:creationId xmlns:a16="http://schemas.microsoft.com/office/drawing/2014/main" id="{8509F1FF-1947-4B21-A339-C9CA9D375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942" y="910988"/>
            <a:ext cx="2812851" cy="1568164"/>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3">
            <a:extLst>
              <a:ext uri="{28A0092B-C50C-407E-A947-70E740481C1C}">
                <a14:useLocalDpi xmlns:a14="http://schemas.microsoft.com/office/drawing/2010/main" val="0"/>
              </a:ext>
            </a:extLst>
          </a:blip>
          <a:srcRect t="2493" r="-2" b="-2"/>
          <a:stretch/>
        </p:blipFill>
        <p:spPr>
          <a:xfrm>
            <a:off x="9489658" y="457200"/>
            <a:ext cx="1648334" cy="2472681"/>
          </a:xfrm>
          <a:prstGeom prst="rect">
            <a:avLst/>
          </a:prstGeom>
        </p:spPr>
      </p:pic>
      <p:pic>
        <p:nvPicPr>
          <p:cNvPr id="24" name="Content Placeholder 9" descr="A person playing a game of tennis&#10;&#10;Description automatically generated">
            <a:extLst>
              <a:ext uri="{FF2B5EF4-FFF2-40B4-BE49-F238E27FC236}">
                <a16:creationId xmlns:a16="http://schemas.microsoft.com/office/drawing/2014/main" id="{6733CAF9-E0A9-43CD-8E40-1019B24EAD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93188" y="4390378"/>
            <a:ext cx="2785868" cy="1567050"/>
          </a:xfrm>
          <a:prstGeom prst="rect">
            <a:avLst/>
          </a:prstGeom>
        </p:spPr>
      </p:pic>
      <p:pic>
        <p:nvPicPr>
          <p:cNvPr id="12" name="Picture 11" descr="A person holding a tennis racket&#10;&#10;Description automatically generated">
            <a:extLst>
              <a:ext uri="{FF2B5EF4-FFF2-40B4-BE49-F238E27FC236}">
                <a16:creationId xmlns:a16="http://schemas.microsoft.com/office/drawing/2014/main" id="{A42D05E8-4572-4627-9D3F-AB343A3D67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2225" y="4257667"/>
            <a:ext cx="2743198" cy="1810510"/>
          </a:xfrm>
          <a:prstGeom prst="rect">
            <a:avLst/>
          </a:prstGeom>
        </p:spPr>
      </p:pic>
    </p:spTree>
    <p:extLst>
      <p:ext uri="{BB962C8B-B14F-4D97-AF65-F5344CB8AC3E}">
        <p14:creationId xmlns:p14="http://schemas.microsoft.com/office/powerpoint/2010/main" val="174086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609600"/>
            <a:ext cx="5978072" cy="553552"/>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Sibling Rivalry - 3</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365957"/>
            <a:ext cx="5978072" cy="4328892"/>
          </a:xfrm>
        </p:spPr>
        <p:txBody>
          <a:bodyPr anchor="ctr">
            <a:noAutofit/>
          </a:bodyPr>
          <a:lstStyle/>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Roxy keeps a diary, she writes about her frustration with her brother. (page 76)</a:t>
            </a:r>
          </a:p>
          <a:p>
            <a:pPr marL="36900" indent="0">
              <a:lnSpc>
                <a:spcPct val="90000"/>
              </a:lnSpc>
              <a:buClr>
                <a:srgbClr val="5C7FA5"/>
              </a:buClr>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‘I can’t believe he’s the same boy who used to be my best friend. I can’t believe he’s the same person that I used to share my dreams with. We used to promise each other we would both make it right to the top one day and that we would support each other all the way . . .</a:t>
            </a:r>
          </a:p>
        </p:txBody>
      </p:sp>
      <p:pic>
        <p:nvPicPr>
          <p:cNvPr id="26" name="Picture 25">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5">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71734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913795" y="609600"/>
            <a:ext cx="5978072" cy="553552"/>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Sibling Rivalry - 3</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2127623"/>
            <a:ext cx="5978072" cy="3567225"/>
          </a:xfrm>
        </p:spPr>
        <p:txBody>
          <a:bodyPr anchor="ctr">
            <a:noAutofit/>
          </a:bodyPr>
          <a:lstStyle/>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Roxy keeps a diary, she writes about her frustration with her brother. (page 76)</a:t>
            </a:r>
          </a:p>
          <a:p>
            <a:pPr marL="36900" indent="0">
              <a:lnSpc>
                <a:spcPct val="90000"/>
              </a:lnSpc>
              <a:buClr>
                <a:srgbClr val="5C7FA5"/>
              </a:buClr>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 . . We even used to say that we’d try not to have matches on the same day so that we could give each other all our strength for the other one to use. Can you believe that?! Can you believe that was how close we were? And now . . . now he’s just an idiot who thinks he’s being badly treated and I’m the enemy.</a:t>
            </a:r>
          </a:p>
          <a:p>
            <a:pPr marL="36900" indent="0">
              <a:lnSpc>
                <a:spcPct val="90000"/>
              </a:lnSpc>
              <a:buClr>
                <a:srgbClr val="5C7FA5"/>
              </a:buClr>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He should try just ONE DAY in MY LIFE.</a:t>
            </a:r>
          </a:p>
          <a:p>
            <a:pPr marL="36900" indent="0">
              <a:lnSpc>
                <a:spcPct val="90000"/>
              </a:lnSpc>
              <a:buClr>
                <a:srgbClr val="5C7FA5"/>
              </a:buClr>
              <a:buNone/>
            </a:pP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Trust me, he wouldn’t want to be in these shoes.’</a:t>
            </a:r>
          </a:p>
        </p:txBody>
      </p:sp>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2">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137685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9706D-6B79-4494-BC83-6A04251EAEA5}"/>
              </a:ext>
            </a:extLst>
          </p:cNvPr>
          <p:cNvSpPr>
            <a:spLocks noGrp="1"/>
          </p:cNvSpPr>
          <p:nvPr>
            <p:ph type="title"/>
          </p:nvPr>
        </p:nvSpPr>
        <p:spPr>
          <a:xfrm>
            <a:off x="722489" y="90311"/>
            <a:ext cx="6169378" cy="677334"/>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Sibling Rivalry - 3   </a:t>
            </a:r>
            <a:r>
              <a:rPr lang="en-GB" sz="2800" dirty="0">
                <a:latin typeface="Tahoma" panose="020B0604030504040204" pitchFamily="34" charset="0"/>
                <a:ea typeface="Tahoma" panose="020B0604030504040204" pitchFamily="34" charset="0"/>
                <a:cs typeface="Tahoma" panose="020B0604030504040204" pitchFamily="34" charset="0"/>
              </a:rPr>
              <a:t>(teacher info)</a:t>
            </a:r>
          </a:p>
        </p:txBody>
      </p:sp>
      <p:sp>
        <p:nvSpPr>
          <p:cNvPr id="19" name="Content Placeholder 13">
            <a:extLst>
              <a:ext uri="{FF2B5EF4-FFF2-40B4-BE49-F238E27FC236}">
                <a16:creationId xmlns:a16="http://schemas.microsoft.com/office/drawing/2014/main" id="{553CE5F4-58AA-4289-A507-99ECE3A19918}"/>
              </a:ext>
            </a:extLst>
          </p:cNvPr>
          <p:cNvSpPr>
            <a:spLocks noGrp="1"/>
          </p:cNvSpPr>
          <p:nvPr>
            <p:ph idx="1"/>
          </p:nvPr>
        </p:nvSpPr>
        <p:spPr>
          <a:xfrm>
            <a:off x="913795" y="1004712"/>
            <a:ext cx="5978072" cy="5226756"/>
          </a:xfrm>
        </p:spPr>
        <p:txBody>
          <a:bodyPr anchor="ctr">
            <a:normAutofit/>
          </a:bodyPr>
          <a:lstStyle/>
          <a:p>
            <a:pPr marL="36900" indent="0">
              <a:lnSpc>
                <a:spcPct val="90000"/>
              </a:lnSpc>
              <a:buClr>
                <a:srgbClr val="5C7FA5"/>
              </a:buClr>
              <a:buNone/>
            </a:pPr>
            <a:r>
              <a:rPr lang="en-US" sz="2400" u="sng" dirty="0">
                <a:latin typeface="Tahoma" panose="020B0604030504040204" pitchFamily="34" charset="0"/>
                <a:ea typeface="Tahoma" panose="020B0604030504040204" pitchFamily="34" charset="0"/>
                <a:cs typeface="Tahoma" panose="020B0604030504040204" pitchFamily="34" charset="0"/>
              </a:rPr>
              <a:t>‘Walk in my shoes’</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Collect some pictures of different shoes on pieces of card, place them on the floor around the room. </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Pupils walk around the room; on your signal they stop at a card. Give them a few minutes to think about the shoes at their feet. What would it be like to walk in those shoes? </a:t>
            </a:r>
          </a:p>
          <a:p>
            <a:pPr marL="36900" indent="0">
              <a:lnSpc>
                <a:spcPct val="90000"/>
              </a:lnSpc>
              <a:buClr>
                <a:srgbClr val="5C7FA5"/>
              </a:buClr>
              <a:buNone/>
            </a:pPr>
            <a:r>
              <a:rPr lang="en-US" sz="2400" dirty="0">
                <a:latin typeface="Tahoma" panose="020B0604030504040204" pitchFamily="34" charset="0"/>
                <a:ea typeface="Tahoma" panose="020B0604030504040204" pitchFamily="34" charset="0"/>
                <a:cs typeface="Tahoma" panose="020B0604030504040204" pitchFamily="34" charset="0"/>
              </a:rPr>
              <a:t>Take feedback on a  few examples then move on. Repeat three or four times. Can we ever really understand how another person may feel? </a:t>
            </a:r>
          </a:p>
          <a:p>
            <a:pPr marL="36900" indent="0">
              <a:lnSpc>
                <a:spcPct val="90000"/>
              </a:lnSpc>
              <a:buClr>
                <a:srgbClr val="5C7FA5"/>
              </a:buClr>
              <a:buNone/>
            </a:pPr>
            <a:endParaRPr lang="en-US" sz="1400" dirty="0"/>
          </a:p>
        </p:txBody>
      </p:sp>
      <p:pic>
        <p:nvPicPr>
          <p:cNvPr id="26" name="Picture 25">
            <a:extLst>
              <a:ext uri="{FF2B5EF4-FFF2-40B4-BE49-F238E27FC236}">
                <a16:creationId xmlns:a16="http://schemas.microsoft.com/office/drawing/2014/main" id="{7AEE9CAC-347C-43C2-AE87-6BC5566E6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1" name="Content Placeholder 8" descr="A picture containing indoor, building&#10;&#10;Description automatically generated">
            <a:extLst>
              <a:ext uri="{FF2B5EF4-FFF2-40B4-BE49-F238E27FC236}">
                <a16:creationId xmlns:a16="http://schemas.microsoft.com/office/drawing/2014/main" id="{2319E5D7-D6A5-42C8-A2AD-2D8E78F16AC4}"/>
              </a:ext>
            </a:extLst>
          </p:cNvPr>
          <p:cNvPicPr>
            <a:picLocks noChangeAspect="1"/>
          </p:cNvPicPr>
          <p:nvPr/>
        </p:nvPicPr>
        <p:blipFill rotWithShape="1">
          <a:blip r:embed="rId4">
            <a:extLst>
              <a:ext uri="{28A0092B-C50C-407E-A947-70E740481C1C}">
                <a14:useLocalDpi xmlns:a14="http://schemas.microsoft.com/office/drawing/2010/main" val="0"/>
              </a:ext>
            </a:extLst>
          </a:blip>
          <a:srcRect t="2493" r="-2" b="-2"/>
          <a:stretch/>
        </p:blipFill>
        <p:spPr>
          <a:xfrm>
            <a:off x="7552945" y="643465"/>
            <a:ext cx="3402001" cy="5103372"/>
          </a:xfrm>
          <a:prstGeom prst="rect">
            <a:avLst/>
          </a:prstGeom>
        </p:spPr>
      </p:pic>
    </p:spTree>
    <p:extLst>
      <p:ext uri="{BB962C8B-B14F-4D97-AF65-F5344CB8AC3E}">
        <p14:creationId xmlns:p14="http://schemas.microsoft.com/office/powerpoint/2010/main" val="3390537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themeOverride>
</file>

<file path=docProps/app.xml><?xml version="1.0" encoding="utf-8"?>
<Properties xmlns="http://schemas.openxmlformats.org/officeDocument/2006/extended-properties" xmlns:vt="http://schemas.openxmlformats.org/officeDocument/2006/docPropsVTypes">
  <TotalTime>2334</TotalTime>
  <Words>3406</Words>
  <Application>Microsoft Office PowerPoint</Application>
  <PresentationFormat>Widescreen</PresentationFormat>
  <Paragraphs>275</Paragraphs>
  <Slides>49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Calibri</vt:lpstr>
      <vt:lpstr>Calibri Light</vt:lpstr>
      <vt:lpstr>Calisto MT</vt:lpstr>
      <vt:lpstr>Tahoma</vt:lpstr>
      <vt:lpstr>Trebuchet MS</vt:lpstr>
      <vt:lpstr>Wingdings</vt:lpstr>
      <vt:lpstr>Wingdings 2</vt:lpstr>
      <vt:lpstr>Slate</vt:lpstr>
      <vt:lpstr>Office Theme</vt:lpstr>
      <vt:lpstr>Unstoppable    Follow twins Kaine and Roxy, both hoping to find successful paths in different sport careers. He is being scouted by a top Premier League club; she is heading for tennis glory at Wimbledon. But there are obstacles; life can get in the way.</vt:lpstr>
      <vt:lpstr>“Unstoppable is about sport, family and peer pressure – the forces and obstacles that many young people are facing everyday as they grow up, trying to achieve their dreams.” </vt:lpstr>
      <vt:lpstr>Teaching Resources</vt:lpstr>
      <vt:lpstr>Sibling Rivalry - 1</vt:lpstr>
      <vt:lpstr>   Sibling Rivalry - 2</vt:lpstr>
      <vt:lpstr>   Sibling Rivalry - 2</vt:lpstr>
      <vt:lpstr>Sibling Rivalry - 3</vt:lpstr>
      <vt:lpstr>Sibling Rivalry - 3</vt:lpstr>
      <vt:lpstr>Sibling Rivalry - 3   (teacher info)</vt:lpstr>
      <vt:lpstr>Sibling Rivalry - 3  (teacher info)</vt:lpstr>
      <vt:lpstr>Sibling Rivalry - 3</vt:lpstr>
      <vt:lpstr>Parental Pressure - 1</vt:lpstr>
      <vt:lpstr>Parental Pressure - 1</vt:lpstr>
      <vt:lpstr>Parental Pressure - 2</vt:lpstr>
      <vt:lpstr>Parental Pressure - 2</vt:lpstr>
      <vt:lpstr>Parental Pressure   (teacher info)</vt:lpstr>
      <vt:lpstr>Parental Pressure   (teacher info)</vt:lpstr>
      <vt:lpstr>Structure and Technique</vt:lpstr>
      <vt:lpstr>Structure and Technique</vt:lpstr>
      <vt:lpstr>Structure and Technique</vt:lpstr>
      <vt:lpstr>Structure and Technique – Narrative 1</vt:lpstr>
      <vt:lpstr>Structure and Technique – Narrative 1</vt:lpstr>
      <vt:lpstr>Structure and Technique – Roxy’s Diary - 1</vt:lpstr>
      <vt:lpstr>Structure and Technique – Roxy’s Diary - 2</vt:lpstr>
      <vt:lpstr>Structure and Technique – Roxy’s Diary - 2</vt:lpstr>
      <vt:lpstr>Structure and Technique – Flashback - 1</vt:lpstr>
      <vt:lpstr>Structure and Technique – Flashback - 1</vt:lpstr>
      <vt:lpstr>Structure and Technique  Newspaper reports</vt:lpstr>
      <vt:lpstr>Characters</vt:lpstr>
      <vt:lpstr>Characters (teacher info)</vt:lpstr>
      <vt:lpstr>Characters – Lollipop stick Lottery (teacher info)</vt:lpstr>
      <vt:lpstr>Characters – Lollipop stick Lottery (teacher info)</vt:lpstr>
      <vt:lpstr>  Kaine – attitude and behaviour</vt:lpstr>
      <vt:lpstr>  Kaine – attitude and behaviour</vt:lpstr>
      <vt:lpstr>Slippery Slope</vt:lpstr>
      <vt:lpstr>Slippery Slope</vt:lpstr>
      <vt:lpstr>Knife Crime (teacher info)</vt:lpstr>
      <vt:lpstr>Knife Crime (teacher info)</vt:lpstr>
      <vt:lpstr>How to save a life</vt:lpstr>
      <vt:lpstr>Disability - suggested talking point 1</vt:lpstr>
      <vt:lpstr>Disability - suggested talking point 1 </vt:lpstr>
      <vt:lpstr>Disability - suggested talking point 2</vt:lpstr>
      <vt:lpstr>Disability - suggested talking point 2</vt:lpstr>
      <vt:lpstr>Disability - suggested talking point 3</vt:lpstr>
      <vt:lpstr>Disability - suggested talking point 4</vt:lpstr>
      <vt:lpstr>Useful links</vt:lpstr>
      <vt:lpstr>Useful links</vt:lpstr>
      <vt:lpstr>‘Unstoppable’  the Book Trailer Challenge! </vt:lpstr>
      <vt:lpstr>and finally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Unstoppable    Follow twins Kaine and Roxy, both hoping to find successful paths in different sport careers. He is being scouted by a top Premier League club; she is heading for tennis glory at Wimbledon. But there are obstacles; life can get in the way.</dc:title>
  <dc:creator>Brenda Heathcote</dc:creator>
  <cp:lastModifiedBy>Dan</cp:lastModifiedBy>
  <cp:revision>102</cp:revision>
  <dcterms:created xsi:type="dcterms:W3CDTF">2019-01-31T18:43:41Z</dcterms:created>
  <dcterms:modified xsi:type="dcterms:W3CDTF">2019-10-08T17:44:52Z</dcterms:modified>
</cp:coreProperties>
</file>